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2" r:id="rId2"/>
    <p:sldId id="283" r:id="rId3"/>
    <p:sldId id="279" r:id="rId4"/>
    <p:sldId id="346" r:id="rId5"/>
    <p:sldId id="349" r:id="rId6"/>
    <p:sldId id="352" r:id="rId7"/>
    <p:sldId id="350" r:id="rId8"/>
    <p:sldId id="347" r:id="rId9"/>
    <p:sldId id="351" r:id="rId10"/>
    <p:sldId id="353" r:id="rId11"/>
    <p:sldId id="362" r:id="rId12"/>
    <p:sldId id="361" r:id="rId13"/>
    <p:sldId id="360" r:id="rId14"/>
    <p:sldId id="358" r:id="rId15"/>
    <p:sldId id="359" r:id="rId16"/>
    <p:sldId id="378" r:id="rId17"/>
    <p:sldId id="357" r:id="rId18"/>
    <p:sldId id="356" r:id="rId19"/>
    <p:sldId id="269" r:id="rId20"/>
    <p:sldId id="343" r:id="rId21"/>
    <p:sldId id="364" r:id="rId22"/>
    <p:sldId id="363" r:id="rId23"/>
    <p:sldId id="365" r:id="rId24"/>
    <p:sldId id="371" r:id="rId25"/>
    <p:sldId id="373" r:id="rId26"/>
    <p:sldId id="366" r:id="rId27"/>
    <p:sldId id="372" r:id="rId28"/>
    <p:sldId id="370" r:id="rId29"/>
    <p:sldId id="369" r:id="rId30"/>
    <p:sldId id="368" r:id="rId31"/>
    <p:sldId id="375" r:id="rId32"/>
    <p:sldId id="367" r:id="rId33"/>
    <p:sldId id="376" r:id="rId34"/>
    <p:sldId id="339" r:id="rId35"/>
    <p:sldId id="3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0">
          <p15:clr>
            <a:srgbClr val="A4A3A4"/>
          </p15:clr>
        </p15:guide>
        <p15:guide id="2" pos="24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hail Beg" initials="S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E1F"/>
    <a:srgbClr val="E0E0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52" autoAdjust="0"/>
    <p:restoredTop sz="90932" autoAdjust="0"/>
  </p:normalViewPr>
  <p:slideViewPr>
    <p:cSldViewPr snapToGrid="0" snapToObjects="1">
      <p:cViewPr>
        <p:scale>
          <a:sx n="66" d="100"/>
          <a:sy n="66" d="100"/>
        </p:scale>
        <p:origin x="-917" y="-394"/>
      </p:cViewPr>
      <p:guideLst>
        <p:guide orient="horz" pos="1248"/>
        <p:guide pos="2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 snapToObjects="1">
      <p:cViewPr varScale="1">
        <p:scale>
          <a:sx n="50" d="100"/>
          <a:sy n="50" d="100"/>
        </p:scale>
        <p:origin x="-2688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7B356B-79D6-41FB-AE40-924124D86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9D4AD0-007B-4993-92B6-EEC9B5B6C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9C22F-3A62-4502-A72B-AED7B5D9112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F6349D-72DF-4092-AFA7-CAA5FCDE6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2FC335-0CC7-4E55-87E1-A481A1100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52C65-5B04-4D15-A81F-3F5EBE848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320C-A423-1D4C-BD4C-2012300AB395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690F4-C4B0-4048-9816-1446FC7EE9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2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PLACEHOLDER</a:t>
            </a:r>
            <a:r>
              <a:rPr lang="en-US" baseline="0" dirty="0" smtClean="0"/>
              <a:t> </a:t>
            </a:r>
            <a:r>
              <a:rPr lang="en-US" dirty="0" smtClean="0"/>
              <a:t>PAGE </a:t>
            </a:r>
            <a:r>
              <a:rPr lang="en-US" dirty="0"/>
              <a:t>ONLY – PLACEHOLDER FOR START OF WEBINAR. </a:t>
            </a:r>
          </a:p>
        </p:txBody>
      </p:sp>
    </p:spTree>
    <p:extLst>
      <p:ext uri="{BB962C8B-B14F-4D97-AF65-F5344CB8AC3E}">
        <p14:creationId xmlns:p14="http://schemas.microsoft.com/office/powerpoint/2010/main" val="91272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0F4-C4B0-4048-9816-1446FC7EE9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" y="5594512"/>
            <a:ext cx="12192001" cy="1263489"/>
          </a:xfrm>
          <a:prstGeom prst="rect">
            <a:avLst/>
          </a:prstGeom>
          <a:solidFill>
            <a:srgbClr val="033572"/>
          </a:solidFill>
          <a:ln w="12700">
            <a:miter lim="400000"/>
          </a:ln>
        </p:spPr>
        <p:txBody>
          <a:bodyPr lIns="60956" tIns="60956" rIns="60956" bIns="6095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1" y="5890689"/>
            <a:ext cx="1225713" cy="727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alliancelogo.png" descr="alliance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80" b="4080"/>
          <a:stretch>
            <a:fillRect/>
          </a:stretch>
        </p:blipFill>
        <p:spPr>
          <a:xfrm>
            <a:off x="8751183" y="6003220"/>
            <a:ext cx="2831248" cy="50270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44094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4369A886-7FAA-463A-BF27-4EB7A345B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59089" y="1683430"/>
            <a:ext cx="10291763" cy="3976687"/>
          </a:xfrm>
        </p:spPr>
        <p:txBody>
          <a:bodyPr/>
          <a:lstStyle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2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4pPr>
          </a:lstStyle>
          <a:p>
            <a:pPr lvl="0"/>
            <a:r>
              <a:rPr lang="en-US" dirty="0" smtClean="0"/>
              <a:t>Sub Title Goes Here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marL="1828800" marR="0" lvl="3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consetectur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98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7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6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F472-7050-D64E-BAEF-10BB005A3EEA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8C35-E807-8F4F-A650-4E8CDBD79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vprojectmanagement.com/how-do-companies-prevent-remote-workers-from-feeling-left-out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4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fitshipitshere.blogspot.com/2007/08/product-pick-of-week.html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4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10" Type="http://schemas.openxmlformats.org/officeDocument/2006/relationships/hyperlink" Target="http://www.melissasbargains.com/thrifty-thursday-saving-on-vitamins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ort.gov/ccg/" TargetMode="External"/><Relationship Id="rId13" Type="http://schemas.openxmlformats.org/officeDocument/2006/relationships/hyperlink" Target="http://www.bis.doc.gov/" TargetMode="External"/><Relationship Id="rId18" Type="http://schemas.openxmlformats.org/officeDocument/2006/relationships/hyperlink" Target="http://www.export.gov/worldwide_us/index.asp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www.export.gov/basicguide/" TargetMode="External"/><Relationship Id="rId12" Type="http://schemas.openxmlformats.org/officeDocument/2006/relationships/hyperlink" Target="http://www.usitc.gov/" TargetMode="External"/><Relationship Id="rId17" Type="http://schemas.openxmlformats.org/officeDocument/2006/relationships/hyperlink" Target="http://www.wto.org/" TargetMode="External"/><Relationship Id="rId2" Type="http://schemas.openxmlformats.org/officeDocument/2006/relationships/image" Target="../media/image21.PNG"/><Relationship Id="rId16" Type="http://schemas.openxmlformats.org/officeDocument/2006/relationships/hyperlink" Target="http://www.treasury.gov/resource-cente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ensus.gov/foreign-trade/schedules/b/index.html" TargetMode="External"/><Relationship Id="rId11" Type="http://schemas.openxmlformats.org/officeDocument/2006/relationships/hyperlink" Target="http://www.exim.gov/" TargetMode="External"/><Relationship Id="rId5" Type="http://schemas.openxmlformats.org/officeDocument/2006/relationships/image" Target="../media/image24.emf"/><Relationship Id="rId15" Type="http://schemas.openxmlformats.org/officeDocument/2006/relationships/hyperlink" Target="http://www.uscib.org/" TargetMode="External"/><Relationship Id="rId10" Type="http://schemas.openxmlformats.org/officeDocument/2006/relationships/hyperlink" Target="https://goglobal.dhl-usa.com/global-resources/country-guides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://www.preferredship.com/knowledge/" TargetMode="External"/><Relationship Id="rId14" Type="http://schemas.openxmlformats.org/officeDocument/2006/relationships/hyperlink" Target="http://www.cbp.gov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ilbosrandomthoughts.blogspot.com/2010/07/signs-of-times.html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4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3g.org/showcase/e3g-blog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4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png"/><Relationship Id="rId7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22.png"/><Relationship Id="rId7" Type="http://schemas.openxmlformats.org/officeDocument/2006/relationships/image" Target="../media/image5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554" y="-1"/>
            <a:ext cx="14486854" cy="6901799"/>
          </a:xfrm>
          <a:prstGeom prst="rect">
            <a:avLst/>
          </a:prstGeom>
        </p:spPr>
      </p:pic>
      <p:sp>
        <p:nvSpPr>
          <p:cNvPr id="140" name="Shape 127"/>
          <p:cNvSpPr/>
          <p:nvPr/>
        </p:nvSpPr>
        <p:spPr>
          <a:xfrm>
            <a:off x="1052413" y="2351321"/>
            <a:ext cx="10087175" cy="1615699"/>
          </a:xfrm>
          <a:prstGeom prst="rect">
            <a:avLst/>
          </a:prstGeom>
          <a:solidFill>
            <a:srgbClr val="043673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endParaRPr sz="2400" dirty="0"/>
          </a:p>
        </p:txBody>
      </p:sp>
      <p:sp>
        <p:nvSpPr>
          <p:cNvPr id="141" name="Shape 128"/>
          <p:cNvSpPr/>
          <p:nvPr/>
        </p:nvSpPr>
        <p:spPr>
          <a:xfrm>
            <a:off x="1227467" y="2446201"/>
            <a:ext cx="9737067" cy="131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1273" tIns="81273" rIns="81273" bIns="81273" anchor="ctr"/>
          <a:lstStyle/>
          <a:p>
            <a:pPr algn="ctr" defTabSz="389584">
              <a:defRPr sz="3400" b="1">
                <a:solidFill>
                  <a:srgbClr val="FFFFFF"/>
                </a:solidFill>
              </a:defRPr>
            </a:pPr>
            <a:r>
              <a:rPr lang="en-US" sz="4267" dirty="0"/>
              <a:t>Export Documentation Compliance</a:t>
            </a:r>
          </a:p>
          <a:p>
            <a:pPr algn="ctr" defTabSz="389584">
              <a:defRPr sz="3400" b="1">
                <a:solidFill>
                  <a:srgbClr val="FFFFFF"/>
                </a:solidFill>
              </a:defRPr>
            </a:pPr>
            <a:r>
              <a:rPr lang="en-US" sz="4267" dirty="0"/>
              <a:t>Getting </a:t>
            </a:r>
            <a:r>
              <a:rPr lang="en-US" sz="4267" dirty="0" smtClean="0"/>
              <a:t>to </a:t>
            </a:r>
            <a:endParaRPr lang="en-US" sz="4267" dirty="0"/>
          </a:p>
        </p:txBody>
      </p:sp>
      <p:sp>
        <p:nvSpPr>
          <p:cNvPr id="142" name="Shape 129"/>
          <p:cNvSpPr/>
          <p:nvPr/>
        </p:nvSpPr>
        <p:spPr>
          <a:xfrm>
            <a:off x="3641130" y="4161216"/>
            <a:ext cx="4909741" cy="626669"/>
          </a:xfrm>
          <a:prstGeom prst="rect">
            <a:avLst/>
          </a:prstGeom>
          <a:solidFill>
            <a:srgbClr val="043673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endParaRPr sz="2400" dirty="0"/>
          </a:p>
        </p:txBody>
      </p:sp>
      <p:sp>
        <p:nvSpPr>
          <p:cNvPr id="143" name="Shape 130"/>
          <p:cNvSpPr/>
          <p:nvPr/>
        </p:nvSpPr>
        <p:spPr>
          <a:xfrm>
            <a:off x="3935238" y="4194775"/>
            <a:ext cx="4321524" cy="55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1273" tIns="81273" rIns="81273" bIns="81273" anchor="ctr">
            <a:normAutofit fontScale="92500"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z="2400" b="1" dirty="0"/>
              <a:t>March 22</a:t>
            </a:r>
            <a:r>
              <a:rPr sz="2400" b="1" dirty="0"/>
              <a:t>, 201</a:t>
            </a:r>
            <a:r>
              <a:rPr lang="en-US" sz="2400" dirty="0"/>
              <a:t>8</a:t>
            </a:r>
            <a:r>
              <a:rPr sz="2400" dirty="0"/>
              <a:t>           </a:t>
            </a:r>
            <a:r>
              <a:rPr sz="2400" b="1" dirty="0"/>
              <a:t>2:00pm E</a:t>
            </a:r>
            <a:r>
              <a:rPr lang="en-US" sz="2400" b="1" dirty="0"/>
              <a:t>D</a:t>
            </a:r>
            <a:r>
              <a:rPr sz="2400" b="1" dirty="0"/>
              <a:t>T</a:t>
            </a:r>
          </a:p>
        </p:txBody>
      </p:sp>
      <p:sp>
        <p:nvSpPr>
          <p:cNvPr id="144" name="Shape 131"/>
          <p:cNvSpPr/>
          <p:nvPr/>
        </p:nvSpPr>
        <p:spPr>
          <a:xfrm>
            <a:off x="-45449" y="5942407"/>
            <a:ext cx="12192001" cy="915595"/>
          </a:xfrm>
          <a:prstGeom prst="rect">
            <a:avLst/>
          </a:prstGeom>
          <a:solidFill>
            <a:srgbClr val="033572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 dirty="0"/>
          </a:p>
        </p:txBody>
      </p:sp>
      <p:pic>
        <p:nvPicPr>
          <p:cNvPr id="145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0497" y="4370685"/>
            <a:ext cx="160940" cy="294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 135"/>
          <p:cNvGrpSpPr/>
          <p:nvPr/>
        </p:nvGrpSpPr>
        <p:grpSpPr>
          <a:xfrm>
            <a:off x="384991" y="6126220"/>
            <a:ext cx="3228028" cy="547969"/>
            <a:chOff x="-1" y="-1"/>
            <a:chExt cx="2421020" cy="410975"/>
          </a:xfrm>
        </p:grpSpPr>
        <p:sp>
          <p:nvSpPr>
            <p:cNvPr id="146" name="Shape 133"/>
            <p:cNvSpPr/>
            <p:nvPr/>
          </p:nvSpPr>
          <p:spPr>
            <a:xfrm>
              <a:off x="462123" y="8679"/>
              <a:ext cx="1958896" cy="400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0957" tIns="60957" rIns="60957" bIns="60957" numCol="1" anchor="t">
              <a:spAutoFit/>
            </a:bodyPr>
            <a:lstStyle/>
            <a:p>
              <a:pPr>
                <a:defRPr sz="1000">
                  <a:solidFill>
                    <a:srgbClr val="FFFFFF"/>
                  </a:solidFill>
                </a:defRPr>
              </a:pPr>
              <a:r>
                <a:rPr sz="1333" dirty="0"/>
                <a:t>For sound, ensure speakers are on </a:t>
              </a:r>
              <a:br>
                <a:rPr sz="1333" dirty="0"/>
              </a:br>
              <a:r>
                <a:rPr sz="1333" dirty="0"/>
                <a:t>and the system has not been muted</a:t>
              </a:r>
            </a:p>
          </p:txBody>
        </p:sp>
        <p:pic>
          <p:nvPicPr>
            <p:cNvPr id="147" name="pasted-image.pdf" descr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410973" cy="41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" name="Group 138"/>
          <p:cNvGrpSpPr/>
          <p:nvPr/>
        </p:nvGrpSpPr>
        <p:grpSpPr>
          <a:xfrm>
            <a:off x="4209056" y="6126220"/>
            <a:ext cx="3361777" cy="547969"/>
            <a:chOff x="-1" y="-1"/>
            <a:chExt cx="2521332" cy="410975"/>
          </a:xfrm>
        </p:grpSpPr>
        <p:sp>
          <p:nvSpPr>
            <p:cNvPr id="149" name="Shape 136"/>
            <p:cNvSpPr/>
            <p:nvPr/>
          </p:nvSpPr>
          <p:spPr>
            <a:xfrm>
              <a:off x="499869" y="15533"/>
              <a:ext cx="2021462" cy="369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0957" tIns="60957" rIns="60957" bIns="60957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  <a:defRPr sz="1000">
                  <a:solidFill>
                    <a:srgbClr val="FFFFFF"/>
                  </a:solidFill>
                </a:defRPr>
              </a:pPr>
              <a:r>
                <a:rPr sz="1333" dirty="0"/>
                <a:t>Please be sure to disable any pop-up </a:t>
              </a:r>
              <a:br>
                <a:rPr sz="1333" dirty="0"/>
              </a:br>
              <a:r>
                <a:rPr sz="1333" dirty="0"/>
                <a:t>blocking software</a:t>
              </a:r>
            </a:p>
          </p:txBody>
        </p:sp>
        <p:pic>
          <p:nvPicPr>
            <p:cNvPr id="150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410973" cy="41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Shape 139"/>
          <p:cNvSpPr/>
          <p:nvPr/>
        </p:nvSpPr>
        <p:spPr>
          <a:xfrm>
            <a:off x="8214615" y="6146936"/>
            <a:ext cx="3819373" cy="74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  <a:defRPr sz="1000">
                <a:solidFill>
                  <a:srgbClr val="FFFFFF"/>
                </a:solidFill>
              </a:defRPr>
            </a:pPr>
            <a:r>
              <a:rPr sz="1333" dirty="0"/>
              <a:t>If you experience technical </a:t>
            </a:r>
            <a:r>
              <a:rPr sz="1333" dirty="0" smtClean="0"/>
              <a:t>problems</a:t>
            </a:r>
            <a:r>
              <a:rPr lang="en-US" sz="1333" dirty="0" smtClean="0"/>
              <a:t> during </a:t>
            </a:r>
          </a:p>
          <a:p>
            <a:pPr>
              <a:lnSpc>
                <a:spcPct val="90000"/>
              </a:lnSpc>
              <a:spcBef>
                <a:spcPts val="533"/>
              </a:spcBef>
              <a:defRPr sz="1000">
                <a:solidFill>
                  <a:srgbClr val="FFFFFF"/>
                </a:solidFill>
              </a:defRPr>
            </a:pPr>
            <a:r>
              <a:rPr lang="en-US" sz="1333" dirty="0" smtClean="0"/>
              <a:t>the webinar please let us know via the questions box</a:t>
            </a:r>
            <a:r>
              <a:rPr sz="1333" dirty="0"/>
              <a:t/>
            </a:r>
            <a:br>
              <a:rPr sz="1333" dirty="0"/>
            </a:br>
            <a:endParaRPr sz="1333" dirty="0"/>
          </a:p>
        </p:txBody>
      </p:sp>
      <p:pic>
        <p:nvPicPr>
          <p:cNvPr id="153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95409" y="6126222"/>
            <a:ext cx="559548" cy="55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4" y="152390"/>
            <a:ext cx="21129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320" y="495291"/>
            <a:ext cx="3619885" cy="20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4" y="2970437"/>
            <a:ext cx="2225045" cy="8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18236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Titillium Web" charset="0"/>
                <a:cs typeface="Calibri"/>
              </a:rPr>
              <a:t>HTS CODE: THE UNIVERSAL LANGUAGE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38879" y="1390247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Universal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Language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Use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ALL 10 digits 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Special Situations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9331" y="1390247"/>
            <a:ext cx="10855967" cy="3837762"/>
            <a:chOff x="1385163" y="1309822"/>
            <a:chExt cx="10855967" cy="3837762"/>
          </a:xfrm>
        </p:grpSpPr>
        <p:pic>
          <p:nvPicPr>
            <p:cNvPr id="17" name="Picture 16" descr="A close up of a person&#10;&#10;Description generated with high confidence">
              <a:extLst>
                <a:ext uri="{FF2B5EF4-FFF2-40B4-BE49-F238E27FC236}">
                  <a16:creationId xmlns:a16="http://schemas.microsoft.com/office/drawing/2014/main" xmlns="" id="{9A338C90-A518-44CD-846D-09B6A910B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9127" y="1309822"/>
              <a:ext cx="5675947" cy="1882475"/>
            </a:xfrm>
            <a:prstGeom prst="rect">
              <a:avLst/>
            </a:prstGeom>
            <a:ln w="15875">
              <a:solidFill>
                <a:schemeClr val="tx2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3E27B947-2ED4-441F-8801-C6C2E9F2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27" y="3499123"/>
              <a:ext cx="5812003" cy="164846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102F814-9329-4EFC-806B-6FEB12ABE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85163" y="3159492"/>
              <a:ext cx="4787013" cy="1988092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04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37486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VALUE &amp; DESCRIPTION OF COMMODITY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341843" y="1451304"/>
            <a:ext cx="5057465" cy="35433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Customs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Invoice Must Have a Value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Repairs, Returns, Replacements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 Numbers Don’t Mean Anything to Customs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Specific Description (AWB vs CI)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Additional Verbiage</a:t>
            </a:r>
          </a:p>
        </p:txBody>
      </p:sp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946D9566-B1D3-43B4-9387-2B5E11DCE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3461" y="1981200"/>
            <a:ext cx="3810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498985"/>
            <a:ext cx="10227362" cy="5780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COUNTRY OF ORIGIN &amp; REASON FOR EXPORT OR IMPORT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72697" y="1390247"/>
            <a:ext cx="5057465" cy="3046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Influences The Rates of Duty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Certificate of Origin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Permanent or Temporary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D0C8F3-A69C-4FEE-90A6-8102F228C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937" y="1390247"/>
            <a:ext cx="3470149" cy="39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18236"/>
            <a:ext cx="10333240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LOGISTICS PLANNING FOR INTERNATIONAL MARKETS</a:t>
            </a:r>
          </a:p>
          <a:p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769886" y="1245867"/>
            <a:ext cx="4601012" cy="41810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Commodity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Restrictions, Prohibitions and Requirements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Value Limits &amp;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Minimis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Customs Broker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Free Trade Agreements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E5BE5C-399E-4E33-9E67-DE90D8F02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11269" y="1550105"/>
            <a:ext cx="5169025" cy="38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6" y="566362"/>
            <a:ext cx="10987279" cy="578079"/>
          </a:xfrm>
        </p:spPr>
        <p:txBody>
          <a:bodyPr>
            <a:noAutofit/>
          </a:bodyPr>
          <a:lstStyle/>
          <a:p>
            <a:r>
              <a:rPr lang="en-US" sz="3200" dirty="0"/>
              <a:t>Commodity Restrictions, Prohibitions and Requirements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445474" y="1600743"/>
            <a:ext cx="5057465" cy="28523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Know the Destination Country Restrictions &amp; Prohibitions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Documentation Requirements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Quantity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Restriction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Permits &amp; Licenses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0401D1-3205-4263-8A28-8CE8C3164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735015" y="3379957"/>
            <a:ext cx="3227510" cy="2146294"/>
          </a:xfrm>
          <a:prstGeom prst="rect">
            <a:avLst/>
          </a:prstGeom>
        </p:spPr>
      </p:pic>
      <p:pic>
        <p:nvPicPr>
          <p:cNvPr id="17" name="Picture 16" descr="A picture containing food, indoor, table, plate&#10;&#10;Description generated with very high confidence">
            <a:extLst>
              <a:ext uri="{FF2B5EF4-FFF2-40B4-BE49-F238E27FC236}">
                <a16:creationId xmlns:a16="http://schemas.microsoft.com/office/drawing/2014/main" xmlns="" id="{A48A3B66-5275-4D5E-94F4-8925130F6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037408" y="1808773"/>
            <a:ext cx="2460372" cy="16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84086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REFERENCE LINKS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80479" y="1199447"/>
            <a:ext cx="11311521" cy="3367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</a:pPr>
            <a:r>
              <a:rPr lang="en-US" altLang="en-US" sz="1800" b="1" dirty="0" smtClean="0">
                <a:solidFill>
                  <a:schemeClr val="tx1"/>
                </a:solidFill>
              </a:rPr>
              <a:t>U.S. Census Bureau: </a:t>
            </a:r>
            <a:r>
              <a:rPr lang="en-US" altLang="en-US" sz="1800" b="1" dirty="0" smtClean="0">
                <a:solidFill>
                  <a:schemeClr val="tx1"/>
                </a:solidFill>
                <a:hlinkClick r:id="rId6"/>
              </a:rPr>
              <a:t>https://www.census.gov/foreign-trade/schedules/b/index.html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altLang="en-US" sz="1800" b="1" dirty="0" smtClean="0">
                <a:solidFill>
                  <a:schemeClr val="tx1"/>
                </a:solidFill>
              </a:rPr>
              <a:t>Basic </a:t>
            </a:r>
            <a:r>
              <a:rPr lang="en-US" altLang="en-US" sz="1800" b="1" dirty="0">
                <a:solidFill>
                  <a:schemeClr val="tx1"/>
                </a:solidFill>
              </a:rPr>
              <a:t>Guide to Exporting:  </a:t>
            </a:r>
            <a:r>
              <a:rPr lang="en-US" altLang="en-US" sz="1800" b="1" dirty="0">
                <a:solidFill>
                  <a:schemeClr val="tx1"/>
                </a:solidFill>
                <a:hlinkClick r:id="rId7"/>
              </a:rPr>
              <a:t>www.export.gov/basicguide/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Country Commercial Guides: </a:t>
            </a:r>
            <a:r>
              <a:rPr lang="en-US" altLang="en-US" sz="1800" b="1" dirty="0">
                <a:solidFill>
                  <a:schemeClr val="tx1"/>
                </a:solidFill>
                <a:hlinkClick r:id="rId8"/>
              </a:rPr>
              <a:t>www.export.gov/ccg/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Preferred Shipping: </a:t>
            </a:r>
            <a:r>
              <a:rPr lang="en-US" altLang="en-US" sz="1800" b="1" dirty="0">
                <a:solidFill>
                  <a:schemeClr val="tx1"/>
                </a:solidFill>
                <a:hlinkClick r:id="rId9"/>
              </a:rPr>
              <a:t>www.preferredship.com/knowledge/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DHL Express: </a:t>
            </a:r>
            <a:r>
              <a:rPr lang="en-US" altLang="en-US" sz="1800" b="1" dirty="0">
                <a:solidFill>
                  <a:schemeClr val="tx1"/>
                </a:solidFill>
                <a:hlinkClick r:id="rId10"/>
              </a:rPr>
              <a:t>https://goglobal.dhl-usa.com/global-resources/country-guides/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EXIM Bank: </a:t>
            </a:r>
            <a:r>
              <a:rPr lang="en-US" altLang="en-US" sz="1800" b="1" dirty="0">
                <a:solidFill>
                  <a:schemeClr val="tx1"/>
                </a:solidFill>
                <a:hlinkClick r:id="rId11"/>
              </a:rPr>
              <a:t>www.exim.gov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International Trade Commission: </a:t>
            </a:r>
            <a:r>
              <a:rPr lang="en-US" altLang="en-US" sz="1800" b="1" dirty="0">
                <a:solidFill>
                  <a:schemeClr val="tx1"/>
                </a:solidFill>
                <a:hlinkClick r:id="rId12"/>
              </a:rPr>
              <a:t>www.usitc.gov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Bureau of Industry and Security: </a:t>
            </a:r>
            <a:r>
              <a:rPr lang="en-US" altLang="en-US" sz="1800" b="1" dirty="0">
                <a:solidFill>
                  <a:schemeClr val="tx1"/>
                </a:solidFill>
                <a:hlinkClick r:id="rId13"/>
              </a:rPr>
              <a:t>www.bis.doc.gov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U.S. Customs and Boarder Protection: </a:t>
            </a:r>
            <a:r>
              <a:rPr lang="en-US" altLang="en-US" sz="1800" b="1" dirty="0">
                <a:solidFill>
                  <a:schemeClr val="tx1"/>
                </a:solidFill>
                <a:hlinkClick r:id="rId14"/>
              </a:rPr>
              <a:t>www.cbp.gov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United States Council for International Business: </a:t>
            </a:r>
            <a:r>
              <a:rPr lang="en-US" altLang="en-US" sz="1800" b="1" dirty="0">
                <a:solidFill>
                  <a:schemeClr val="tx1"/>
                </a:solidFill>
                <a:hlinkClick r:id="rId15"/>
              </a:rPr>
              <a:t>www.uscib.org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U.S. Department of The Treasury OFAC: </a:t>
            </a:r>
            <a:r>
              <a:rPr lang="en-US" altLang="en-US" sz="1800" b="1" dirty="0">
                <a:solidFill>
                  <a:schemeClr val="tx1"/>
                </a:solidFill>
                <a:hlinkClick r:id="rId16"/>
              </a:rPr>
              <a:t>www.treasury.gov/resource-center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World Trade Organization: </a:t>
            </a:r>
            <a:r>
              <a:rPr lang="en-US" altLang="en-US" sz="1800" b="1" dirty="0">
                <a:solidFill>
                  <a:schemeClr val="tx1"/>
                </a:solidFill>
                <a:hlinkClick r:id="rId17"/>
              </a:rPr>
              <a:t>www.wto.org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US Commercial services: </a:t>
            </a:r>
            <a:r>
              <a:rPr lang="en-US" altLang="en-US" sz="1800" b="1" dirty="0">
                <a:solidFill>
                  <a:schemeClr val="tx1"/>
                </a:solidFill>
                <a:hlinkClick r:id="rId18"/>
              </a:rPr>
              <a:t>www.export.gov/worldwide_us/index.asp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66362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VALUE LIMITS &amp; DE MINIMUS VALUE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756867" y="1592378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Every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Country is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different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2400" dirty="0" err="1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Minimus</a:t>
            </a: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Informal - Formal Entry</a:t>
            </a:r>
          </a:p>
        </p:txBody>
      </p:sp>
      <p:pic>
        <p:nvPicPr>
          <p:cNvPr id="16" name="Picture 15" descr="A drawing of a person&#10;&#10;Description generated with high confidence">
            <a:extLst>
              <a:ext uri="{FF2B5EF4-FFF2-40B4-BE49-F238E27FC236}">
                <a16:creationId xmlns:a16="http://schemas.microsoft.com/office/drawing/2014/main" xmlns="" id="{50059C80-AF8E-45E9-BBEA-78400F8AE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532577" y="2146428"/>
            <a:ext cx="3055402" cy="22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8" y="54558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CUSTOMS BROKER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491781" y="1490709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Font typeface="Arial"/>
              <a:buBlip>
                <a:blip r:embed="rId6"/>
              </a:buBlip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Importer of Record Has Authority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Air Express Carrier vs. Freight Forwarder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Power of Attorney (POA)</a:t>
            </a:r>
          </a:p>
        </p:txBody>
      </p:sp>
      <p:pic>
        <p:nvPicPr>
          <p:cNvPr id="16" name="Picture 15" descr="A picture containing person, outdoor, sport&#10;&#10;Description generated with very high confidence">
            <a:extLst>
              <a:ext uri="{FF2B5EF4-FFF2-40B4-BE49-F238E27FC236}">
                <a16:creationId xmlns:a16="http://schemas.microsoft.com/office/drawing/2014/main" xmlns="" id="{EE603A4B-3FC1-490A-9EB3-BE550B8CB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235" y="1742698"/>
            <a:ext cx="4422892" cy="33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14946" y="56636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FREE TRADE AGREEMENTS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14946" y="1361010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Reduction or Elimination of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Duty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Trading Partner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Certificate of Origin (</a:t>
            </a:r>
            <a:r>
              <a:rPr lang="en-US" sz="2400" dirty="0" err="1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CoO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A close up of a flag&#10;&#10;Description generated with very high confidence">
            <a:extLst>
              <a:ext uri="{FF2B5EF4-FFF2-40B4-BE49-F238E27FC236}">
                <a16:creationId xmlns:a16="http://schemas.microsoft.com/office/drawing/2014/main" xmlns="" id="{F76D5D70-70D0-44EA-9B3E-7E2A6D3BD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889084" y="3636127"/>
            <a:ext cx="2286000" cy="1714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148803-84E3-4C3B-8D87-6813E14478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551" y="1498600"/>
            <a:ext cx="5378730" cy="37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kempk\Pictures\KEMP Kel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074" y="2047876"/>
            <a:ext cx="1860461" cy="24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4" t="1180" r="22733" b="3200"/>
          <a:stretch/>
        </p:blipFill>
        <p:spPr bwMode="auto">
          <a:xfrm>
            <a:off x="-93509" y="-1056614"/>
            <a:ext cx="12285509" cy="8996204"/>
          </a:xfrm>
          <a:prstGeom prst="rect">
            <a:avLst/>
          </a:prstGeom>
          <a:solidFill>
            <a:srgbClr val="043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534" y="1477225"/>
            <a:ext cx="5229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>Eric A. Miller</a:t>
            </a:r>
          </a:p>
          <a:p>
            <a:r>
              <a:rPr lang="en-US" sz="2800" i="1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>Regional Director-Greater Houston</a:t>
            </a:r>
            <a: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/>
            </a:r>
            <a:b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</a:br>
            <a: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>Export-Import Bank of </a:t>
            </a:r>
            <a:r>
              <a:rPr lang="en-US" sz="2800" dirty="0" smtClean="0">
                <a:solidFill>
                  <a:schemeClr val="bg1"/>
                </a:solidFill>
                <a:ea typeface="Titillium Web" charset="0"/>
                <a:cs typeface="Titillium Web" charset="0"/>
              </a:rPr>
              <a:t>the U.S</a:t>
            </a:r>
            <a: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>.</a:t>
            </a:r>
          </a:p>
          <a:p>
            <a:endParaRPr lang="en-US" sz="2800" u="sng" dirty="0" smtClean="0">
              <a:solidFill>
                <a:schemeClr val="bg1"/>
              </a:solidFill>
              <a:ea typeface="Titillium Web" charset="0"/>
              <a:cs typeface="Titillium Web" charset="0"/>
            </a:endParaRPr>
          </a:p>
          <a:p>
            <a:r>
              <a:rPr lang="en-US" sz="2800" u="sng" dirty="0" smtClean="0">
                <a:solidFill>
                  <a:schemeClr val="bg1"/>
                </a:solidFill>
                <a:ea typeface="Titillium Web" charset="0"/>
                <a:cs typeface="Titillium Web" charset="0"/>
              </a:rPr>
              <a:t>Eric.miller@exim.gov</a:t>
            </a:r>
            <a: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/>
            </a:r>
            <a:b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</a:br>
            <a:r>
              <a:rPr lang="en-US" sz="2800" dirty="0">
                <a:solidFill>
                  <a:schemeClr val="bg1"/>
                </a:solidFill>
                <a:ea typeface="Titillium Web" charset="0"/>
                <a:cs typeface="Titillium Web" charset="0"/>
              </a:rPr>
              <a:t>281-721-0470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45" y="5255393"/>
            <a:ext cx="1726018" cy="10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2" y="5620157"/>
            <a:ext cx="3883546" cy="2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Meet The Speakers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965200"/>
            <a:ext cx="1051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13" y="5827189"/>
            <a:ext cx="1399206" cy="8816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1567" y="1840807"/>
            <a:ext cx="3093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  <a:t>Adam N. Young</a:t>
            </a:r>
          </a:p>
          <a:p>
            <a:endParaRPr lang="en-US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Senior Vice President</a:t>
            </a:r>
            <a:b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Preferred Shipping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89745" y="1821220"/>
            <a:ext cx="3093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  <a:t>Eric 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cs typeface="Calibri"/>
              </a:rPr>
              <a:t>A. </a:t>
            </a:r>
            <a: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  <a:t>Miller</a:t>
            </a:r>
            <a:b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</a:br>
            <a:endParaRPr lang="en-US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Regional Director</a:t>
            </a:r>
            <a:b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Greater Houston Office</a:t>
            </a:r>
            <a:b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Export-Import Bank </a:t>
            </a:r>
            <a:b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of the U.S.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7024" y="1840378"/>
            <a:ext cx="1961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  <a:t>Michael </a:t>
            </a:r>
            <a:r>
              <a:rPr lang="en-US" sz="1600" b="1" dirty="0" smtClean="0">
                <a:solidFill>
                  <a:srgbClr val="002060"/>
                </a:solidFill>
                <a:latin typeface="Calibri"/>
                <a:cs typeface="Calibri"/>
              </a:rPr>
              <a:t>J. Ryan</a:t>
            </a:r>
            <a: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Calibri"/>
                <a:cs typeface="Calibri"/>
              </a:rPr>
            </a:br>
            <a:endParaRPr lang="en-US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Executive Vice President</a:t>
            </a:r>
            <a:b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1600" i="1" dirty="0">
                <a:solidFill>
                  <a:srgbClr val="002060"/>
                </a:solidFill>
                <a:latin typeface="Calibri"/>
                <a:ea typeface="Titillium Web" charset="0"/>
                <a:cs typeface="Calibri"/>
              </a:rPr>
              <a:t>Preferred Shipping</a:t>
            </a:r>
          </a:p>
          <a:p>
            <a:endParaRPr lang="en-US" sz="1600" b="1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6" name="image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548" y="1307414"/>
            <a:ext cx="101600" cy="157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48" y="2927639"/>
            <a:ext cx="101600" cy="142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0048" y="1306919"/>
            <a:ext cx="101600" cy="1575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2748" y="2927144"/>
            <a:ext cx="101600" cy="142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7051" y="3835859"/>
            <a:ext cx="1405288" cy="8297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E039D1-A6DE-453E-B0B4-7EBBF029F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2" y="3770847"/>
            <a:ext cx="1697879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2095CD-3BF6-4EA8-B1B4-F7B779859F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82" r="18182"/>
          <a:stretch/>
        </p:blipFill>
        <p:spPr>
          <a:xfrm>
            <a:off x="302136" y="1738582"/>
            <a:ext cx="1263630" cy="1579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9FCDAD-8151-484A-99EE-2E66914AE6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665" r="20665"/>
          <a:stretch/>
        </p:blipFill>
        <p:spPr>
          <a:xfrm>
            <a:off x="3788276" y="1738582"/>
            <a:ext cx="1262540" cy="1578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829C8C-5FD6-49E4-AAA1-4CFB5B0C2D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60" b="1660"/>
          <a:stretch/>
        </p:blipFill>
        <p:spPr>
          <a:xfrm>
            <a:off x="8256093" y="1757658"/>
            <a:ext cx="1247279" cy="15590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92F965C-FC5E-4DBC-AE36-17893343C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500" y="3817851"/>
            <a:ext cx="1697879" cy="847725"/>
          </a:xfrm>
          <a:prstGeom prst="rect">
            <a:avLst/>
          </a:prstGeom>
        </p:spPr>
      </p:pic>
      <p:sp>
        <p:nvSpPr>
          <p:cNvPr id="34" name="Shape 127">
            <a:extLst>
              <a:ext uri="{FF2B5EF4-FFF2-40B4-BE49-F238E27FC236}">
                <a16:creationId xmlns:a16="http://schemas.microsoft.com/office/drawing/2014/main" xmlns="" id="{AF7D7B05-D39E-4159-86D9-48034C594A58}"/>
              </a:ext>
            </a:extLst>
          </p:cNvPr>
          <p:cNvSpPr/>
          <p:nvPr/>
        </p:nvSpPr>
        <p:spPr>
          <a:xfrm>
            <a:off x="5585" y="5613399"/>
            <a:ext cx="12186415" cy="1285187"/>
          </a:xfrm>
          <a:prstGeom prst="rect">
            <a:avLst/>
          </a:prstGeom>
          <a:solidFill>
            <a:srgbClr val="0436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8311799" y="5827190"/>
            <a:ext cx="3757802" cy="856388"/>
            <a:chOff x="8311799" y="5827190"/>
            <a:chExt cx="3757802" cy="85638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876890-4BAC-4621-97C9-9A9CF352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61904" y="5904866"/>
              <a:ext cx="2007697" cy="76723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C5C9475-1554-44F5-910D-DDC93E552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4723E31-074D-4627-9F53-F8C4ABEF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08" y="6173548"/>
            <a:ext cx="34813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8" y="5874297"/>
            <a:ext cx="1350205" cy="80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background.jpg" descr="backgrou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4107" y="-9203"/>
            <a:ext cx="12236108" cy="6865819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157"/>
          <p:cNvSpPr/>
          <p:nvPr/>
        </p:nvSpPr>
        <p:spPr>
          <a:xfrm>
            <a:off x="3719522" y="2090437"/>
            <a:ext cx="8218479" cy="1969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6" tIns="60956" rIns="60956" bIns="60956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z="6000" dirty="0"/>
              <a:t>Export Financing:</a:t>
            </a:r>
          </a:p>
          <a:p>
            <a:r>
              <a:rPr lang="en-US" sz="6000" i="1" dirty="0"/>
              <a:t>A Strategic Advantage</a:t>
            </a:r>
            <a:endParaRPr sz="6000" i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45" y="5255393"/>
            <a:ext cx="1726018" cy="10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2" y="5620157"/>
            <a:ext cx="3883546" cy="2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26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75989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 OPPORTUNITY</a:t>
            </a:r>
          </a:p>
          <a:p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8" y="1315698"/>
            <a:ext cx="8154448" cy="40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6636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WE ARE – WHAT WE DO</a:t>
            </a:r>
          </a:p>
          <a:p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944473" y="1727131"/>
            <a:ext cx="10741929" cy="3268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EXIM Bank is an independent agency of the U.S.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Government</a:t>
            </a: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Established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1934</a:t>
            </a: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Headquartered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Washington, D.C</a:t>
            </a: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Regional Offices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EXIM’s Mission: Support American jobs by facilitating the export of U.S. goods and services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US" sz="2400" dirty="0" smtClean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75989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WAYS EXIM CAN SUPPORT YOU</a:t>
            </a:r>
          </a:p>
          <a:p>
            <a:endParaRPr lang="en-US" dirty="0"/>
          </a:p>
        </p:txBody>
      </p:sp>
      <p:sp>
        <p:nvSpPr>
          <p:cNvPr id="15" name="Shape 320"/>
          <p:cNvSpPr/>
          <p:nvPr/>
        </p:nvSpPr>
        <p:spPr>
          <a:xfrm>
            <a:off x="1370011" y="1862269"/>
            <a:ext cx="9686116" cy="246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274320" lvl="1" indent="-609585">
              <a:lnSpc>
                <a:spcPts val="3700"/>
              </a:lnSpc>
              <a:buSzPct val="100000"/>
              <a:buFont typeface="+mj-lt"/>
              <a:buAutoNum type="arabicPeriod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700" dirty="0">
                <a:solidFill>
                  <a:srgbClr val="002060"/>
                </a:solidFill>
              </a:rPr>
              <a:t>Insure your export credit sales</a:t>
            </a:r>
          </a:p>
          <a:p>
            <a:pPr marL="274320" lvl="1" indent="-609585">
              <a:lnSpc>
                <a:spcPts val="3700"/>
              </a:lnSpc>
              <a:buSzPct val="100000"/>
              <a:buFont typeface="+mj-lt"/>
              <a:buAutoNum type="arabicPeriod"/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lang="en-US" sz="3700" dirty="0">
              <a:solidFill>
                <a:srgbClr val="002060"/>
              </a:solidFill>
            </a:endParaRPr>
          </a:p>
          <a:p>
            <a:pPr marL="274320" lvl="1" indent="-609585">
              <a:lnSpc>
                <a:spcPts val="3700"/>
              </a:lnSpc>
              <a:buSzPct val="100000"/>
              <a:buFont typeface="+mj-lt"/>
              <a:buAutoNum type="arabicPeriod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700" dirty="0">
                <a:solidFill>
                  <a:srgbClr val="002060"/>
                </a:solidFill>
              </a:rPr>
              <a:t>Provide access to export working capital</a:t>
            </a:r>
          </a:p>
          <a:p>
            <a:pPr marL="274320" lvl="1" indent="-609585">
              <a:lnSpc>
                <a:spcPts val="3700"/>
              </a:lnSpc>
              <a:buSzPct val="100000"/>
              <a:buFont typeface="+mj-lt"/>
              <a:buAutoNum type="arabicPeriod"/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sz="3700" dirty="0">
              <a:solidFill>
                <a:srgbClr val="002060"/>
              </a:solidFill>
            </a:endParaRPr>
          </a:p>
          <a:p>
            <a:pPr marL="274320" lvl="1" indent="-609585">
              <a:lnSpc>
                <a:spcPts val="3700"/>
              </a:lnSpc>
              <a:buSzPct val="100000"/>
              <a:buFont typeface="+mj-lt"/>
              <a:buAutoNum type="arabicPeriod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700" dirty="0">
                <a:solidFill>
                  <a:srgbClr val="002060"/>
                </a:solidFill>
              </a:rPr>
              <a:t>Offer term loans to your foreign buyers</a:t>
            </a:r>
            <a:endParaRPr sz="3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6636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 1: EXPORT CREDIT INSURANCE</a:t>
            </a:r>
          </a:p>
          <a:p>
            <a:endParaRPr lang="en-US" dirty="0"/>
          </a:p>
        </p:txBody>
      </p:sp>
      <p:sp>
        <p:nvSpPr>
          <p:cNvPr id="15" name="Shape 331"/>
          <p:cNvSpPr/>
          <p:nvPr/>
        </p:nvSpPr>
        <p:spPr>
          <a:xfrm>
            <a:off x="292207" y="1750881"/>
            <a:ext cx="3675351" cy="319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6" tIns="60956" rIns="60956" bIns="60956"/>
          <a:lstStyle/>
          <a:p>
            <a:pPr algn="ctr"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>
                <a:solidFill>
                  <a:srgbClr val="002060"/>
                </a:solidFill>
              </a:rPr>
              <a:t>Risk Protection</a:t>
            </a:r>
            <a:r>
              <a:rPr sz="2400" dirty="0">
                <a:solidFill>
                  <a:srgbClr val="002060"/>
                </a:solidFill>
              </a:rPr>
              <a:t/>
            </a:r>
            <a:br>
              <a:rPr sz="2400" dirty="0">
                <a:solidFill>
                  <a:srgbClr val="002060"/>
                </a:solidFill>
              </a:rPr>
            </a:br>
            <a:endParaRPr sz="2400" dirty="0">
              <a:solidFill>
                <a:srgbClr val="002060"/>
              </a:solidFill>
            </a:endParaRPr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>
                <a:solidFill>
                  <a:srgbClr val="002060"/>
                </a:solidFill>
              </a:rPr>
              <a:t>Protect against </a:t>
            </a:r>
            <a:r>
              <a:rPr sz="2400" dirty="0" smtClean="0">
                <a:solidFill>
                  <a:srgbClr val="002060"/>
                </a:solidFill>
              </a:rPr>
              <a:t>nonpayment </a:t>
            </a:r>
            <a:r>
              <a:rPr sz="2400" dirty="0">
                <a:solidFill>
                  <a:srgbClr val="002060"/>
                </a:solidFill>
              </a:rPr>
              <a:t>by foreign buyers due to commercial risks and political risks</a:t>
            </a:r>
          </a:p>
        </p:txBody>
      </p:sp>
      <p:sp>
        <p:nvSpPr>
          <p:cNvPr id="16" name="Shape 332"/>
          <p:cNvSpPr/>
          <p:nvPr/>
        </p:nvSpPr>
        <p:spPr>
          <a:xfrm>
            <a:off x="4497525" y="1602322"/>
            <a:ext cx="3369735" cy="319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6" tIns="60956" rIns="60956" bIns="60956" anchor="ctr"/>
          <a:lstStyle/>
          <a:p>
            <a:pPr algn="ctr"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>
                <a:solidFill>
                  <a:srgbClr val="002060"/>
                </a:solidFill>
              </a:rPr>
              <a:t>Sales </a:t>
            </a:r>
            <a:r>
              <a:rPr sz="3200" dirty="0" smtClean="0">
                <a:solidFill>
                  <a:srgbClr val="002060"/>
                </a:solidFill>
              </a:rPr>
              <a:t>Tool</a:t>
            </a:r>
            <a:endParaRPr lang="en-US" sz="32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2400" dirty="0" smtClean="0"/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 smtClean="0">
                <a:solidFill>
                  <a:srgbClr val="002060"/>
                </a:solidFill>
              </a:rPr>
              <a:t>Offer </a:t>
            </a:r>
            <a:r>
              <a:rPr sz="2400" dirty="0">
                <a:solidFill>
                  <a:srgbClr val="002060"/>
                </a:solidFill>
              </a:rPr>
              <a:t>competitive terms to foreign buyers (generally up to 180 days, some products may qualify for 360 day terms)</a:t>
            </a:r>
          </a:p>
        </p:txBody>
      </p:sp>
      <p:sp>
        <p:nvSpPr>
          <p:cNvPr id="17" name="Shape 333"/>
          <p:cNvSpPr/>
          <p:nvPr/>
        </p:nvSpPr>
        <p:spPr>
          <a:xfrm>
            <a:off x="8302174" y="1745238"/>
            <a:ext cx="3486777" cy="33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6" tIns="60956" rIns="60956" bIns="60956">
            <a:noAutofit/>
          </a:bodyPr>
          <a:lstStyle/>
          <a:p>
            <a:pPr algn="ctr" defTabSz="603488">
              <a:lnSpc>
                <a:spcPct val="90000"/>
              </a:lnSpc>
              <a:spcBef>
                <a:spcPts val="1200"/>
              </a:spcBef>
              <a:defRPr sz="2079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>
                <a:solidFill>
                  <a:srgbClr val="002060"/>
                </a:solidFill>
              </a:rPr>
              <a:t>Financing</a:t>
            </a:r>
            <a:endParaRPr lang="en-US" sz="3200" dirty="0">
              <a:solidFill>
                <a:srgbClr val="002060"/>
              </a:solidFill>
            </a:endParaRPr>
          </a:p>
          <a:p>
            <a:pPr defTabSz="603488">
              <a:lnSpc>
                <a:spcPct val="90000"/>
              </a:lnSpc>
              <a:spcBef>
                <a:spcPts val="1200"/>
              </a:spcBef>
              <a:defRPr sz="2079">
                <a:latin typeface="+mj-lt"/>
                <a:ea typeface="+mj-ea"/>
                <a:cs typeface="+mj-cs"/>
                <a:sym typeface="Calibri"/>
              </a:defRPr>
            </a:pPr>
            <a:endParaRPr sz="2400" dirty="0">
              <a:solidFill>
                <a:srgbClr val="002060"/>
              </a:solidFill>
            </a:endParaRPr>
          </a:p>
          <a:p>
            <a:pPr defTabSz="603488">
              <a:spcBef>
                <a:spcPts val="533"/>
              </a:spcBef>
              <a:defRPr sz="1584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>
                <a:solidFill>
                  <a:srgbClr val="002060"/>
                </a:solidFill>
              </a:rPr>
              <a:t>Enable additional </a:t>
            </a:r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sz="2400" dirty="0">
                <a:solidFill>
                  <a:srgbClr val="002060"/>
                </a:solidFill>
              </a:rPr>
              <a:t>inancing. Insured foreign receivables may be added to your borrowing base by assignment of policy proceeds (claim payments) to a lender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63514" y="1745238"/>
            <a:ext cx="123977" cy="3299553"/>
            <a:chOff x="3123601" y="1495194"/>
            <a:chExt cx="92983" cy="2474665"/>
          </a:xfrm>
        </p:grpSpPr>
        <p:pic>
          <p:nvPicPr>
            <p:cNvPr id="19" name="image4.png" descr="image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3601" y="1495194"/>
              <a:ext cx="82652" cy="12818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image6.png" descr="image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3931" y="2813230"/>
              <a:ext cx="82653" cy="115662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4266365" y="1750881"/>
            <a:ext cx="123977" cy="3299553"/>
            <a:chOff x="3123601" y="1495194"/>
            <a:chExt cx="92983" cy="2474665"/>
          </a:xfrm>
        </p:grpSpPr>
        <p:pic>
          <p:nvPicPr>
            <p:cNvPr id="22" name="image4.png" descr="image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3601" y="1495194"/>
              <a:ext cx="82652" cy="12818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image6.png" descr="image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3931" y="2813230"/>
              <a:ext cx="82653" cy="1156629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331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61777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EXPORT CREDIT INSURANCE WORKS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38381" y="1364832"/>
            <a:ext cx="9074015" cy="4047290"/>
            <a:chOff x="899972" y="825171"/>
            <a:chExt cx="7344057" cy="3098800"/>
          </a:xfrm>
        </p:grpSpPr>
        <p:sp>
          <p:nvSpPr>
            <p:cNvPr id="18" name="Shape 363"/>
            <p:cNvSpPr/>
            <p:nvPr/>
          </p:nvSpPr>
          <p:spPr>
            <a:xfrm>
              <a:off x="899972" y="825171"/>
              <a:ext cx="2008328" cy="1300729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19" name="Shape 364"/>
            <p:cNvSpPr/>
            <p:nvPr/>
          </p:nvSpPr>
          <p:spPr>
            <a:xfrm>
              <a:off x="3634183" y="825171"/>
              <a:ext cx="1875634" cy="1300728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20" name="Shape 365"/>
            <p:cNvSpPr/>
            <p:nvPr/>
          </p:nvSpPr>
          <p:spPr>
            <a:xfrm>
              <a:off x="6368396" y="825171"/>
              <a:ext cx="1875633" cy="1300728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21" name="Shape 366"/>
            <p:cNvSpPr/>
            <p:nvPr/>
          </p:nvSpPr>
          <p:spPr>
            <a:xfrm>
              <a:off x="899972" y="2672226"/>
              <a:ext cx="2008328" cy="1251745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22" name="Shape 367"/>
            <p:cNvSpPr/>
            <p:nvPr/>
          </p:nvSpPr>
          <p:spPr>
            <a:xfrm>
              <a:off x="3634183" y="2672226"/>
              <a:ext cx="1875634" cy="1251745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23" name="Shape 368"/>
            <p:cNvSpPr/>
            <p:nvPr/>
          </p:nvSpPr>
          <p:spPr>
            <a:xfrm>
              <a:off x="6368396" y="2672226"/>
              <a:ext cx="1875633" cy="1251745"/>
            </a:xfrm>
            <a:prstGeom prst="rect">
              <a:avLst/>
            </a:prstGeom>
            <a:solidFill>
              <a:srgbClr val="85C44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sp>
          <p:nvSpPr>
            <p:cNvPr id="24" name="Shape 369"/>
            <p:cNvSpPr/>
            <p:nvPr/>
          </p:nvSpPr>
          <p:spPr>
            <a:xfrm>
              <a:off x="1316867" y="1214901"/>
              <a:ext cx="1015322" cy="3924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Exporter chooses </a:t>
              </a:r>
              <a:br>
                <a:rPr dirty="0"/>
              </a:br>
              <a:r>
                <a:rPr dirty="0"/>
                <a:t>insurance policy</a:t>
              </a:r>
            </a:p>
          </p:txBody>
        </p:sp>
        <p:sp>
          <p:nvSpPr>
            <p:cNvPr id="25" name="Shape 370"/>
            <p:cNvSpPr/>
            <p:nvPr/>
          </p:nvSpPr>
          <p:spPr>
            <a:xfrm>
              <a:off x="3741185" y="1025661"/>
              <a:ext cx="1661630" cy="5539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Exporter offers</a:t>
              </a:r>
              <a:br>
                <a:rPr dirty="0"/>
              </a:br>
              <a:r>
                <a:rPr dirty="0"/>
                <a:t> credit term to buyer for services to be performed</a:t>
              </a:r>
            </a:p>
          </p:txBody>
        </p:sp>
        <p:sp>
          <p:nvSpPr>
            <p:cNvPr id="26" name="Shape 371"/>
            <p:cNvSpPr/>
            <p:nvPr/>
          </p:nvSpPr>
          <p:spPr>
            <a:xfrm>
              <a:off x="6533381" y="1000261"/>
              <a:ext cx="1581920" cy="5539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Contract states the </a:t>
              </a:r>
              <a:r>
                <a:rPr dirty="0" smtClean="0"/>
                <a:t>payment </a:t>
              </a:r>
              <a:r>
                <a:rPr dirty="0"/>
                <a:t>schedule and terms, and buyer accepts</a:t>
              </a:r>
            </a:p>
          </p:txBody>
        </p:sp>
        <p:sp>
          <p:nvSpPr>
            <p:cNvPr id="27" name="Shape 372"/>
            <p:cNvSpPr/>
            <p:nvPr/>
          </p:nvSpPr>
          <p:spPr>
            <a:xfrm>
              <a:off x="6417205" y="2844081"/>
              <a:ext cx="1825095" cy="5539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Exporter performs </a:t>
              </a:r>
              <a:br>
                <a:rPr dirty="0"/>
              </a:br>
              <a:r>
                <a:rPr dirty="0"/>
                <a:t>the services and bills </a:t>
              </a:r>
              <a:br>
                <a:rPr dirty="0"/>
              </a:br>
              <a:r>
                <a:rPr dirty="0"/>
                <a:t>the buyers</a:t>
              </a:r>
            </a:p>
          </p:txBody>
        </p:sp>
        <p:sp>
          <p:nvSpPr>
            <p:cNvPr id="28" name="Shape 373"/>
            <p:cNvSpPr/>
            <p:nvPr/>
          </p:nvSpPr>
          <p:spPr>
            <a:xfrm>
              <a:off x="3672283" y="2691681"/>
              <a:ext cx="1768632" cy="7155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dirty="0"/>
                <a:t>Exporter reports </a:t>
              </a:r>
              <a:br>
                <a:rPr dirty="0"/>
              </a:br>
              <a:r>
                <a:rPr dirty="0"/>
                <a:t>export to EXIM, and pays premium on amount due on services provided</a:t>
              </a:r>
            </a:p>
          </p:txBody>
        </p:sp>
        <p:sp>
          <p:nvSpPr>
            <p:cNvPr id="29" name="Shape 374"/>
            <p:cNvSpPr/>
            <p:nvPr/>
          </p:nvSpPr>
          <p:spPr>
            <a:xfrm>
              <a:off x="1022861" y="2767881"/>
              <a:ext cx="1629855" cy="5539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dirty="0"/>
                <a:t>Buyer pays. If buyer fails to do so, </a:t>
              </a:r>
              <a:r>
                <a:rPr lang="en-US" dirty="0" smtClean="0"/>
                <a:t>exporter c</a:t>
              </a:r>
              <a:r>
                <a:rPr dirty="0" smtClean="0"/>
                <a:t>laims </a:t>
              </a:r>
              <a:r>
                <a:rPr dirty="0"/>
                <a:t>payment with EXIM</a:t>
              </a:r>
            </a:p>
          </p:txBody>
        </p:sp>
        <p:pic>
          <p:nvPicPr>
            <p:cNvPr id="30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9519" y="1380795"/>
              <a:ext cx="310751" cy="3254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83731" y="1380795"/>
              <a:ext cx="310750" cy="3254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49519" y="3091264"/>
              <a:ext cx="310751" cy="3254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83731" y="3091264"/>
              <a:ext cx="310750" cy="3254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pasted-image.pdf" descr="pasted-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43492" y="2240199"/>
              <a:ext cx="325439" cy="310751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7961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18236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RISKS COVERED</a:t>
            </a:r>
          </a:p>
          <a:p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577929" y="1486468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Commercial Risk</a:t>
            </a:r>
            <a:b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Insolvency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Bankruptcy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Protracted Default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hape 341"/>
          <p:cNvSpPr/>
          <p:nvPr/>
        </p:nvSpPr>
        <p:spPr>
          <a:xfrm>
            <a:off x="1328734" y="1445503"/>
            <a:ext cx="3742799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6" name="Shape 342"/>
          <p:cNvSpPr/>
          <p:nvPr/>
        </p:nvSpPr>
        <p:spPr>
          <a:xfrm>
            <a:off x="3367501" y="1204872"/>
            <a:ext cx="5613401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773441" y="1472635"/>
            <a:ext cx="5057465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Political </a:t>
            </a: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  <a:b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Currency Transfer Risk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War, Revolution, Insurrection, Expropriation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Cancellation of an Import or </a:t>
            </a:r>
            <a:b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Export License</a:t>
            </a:r>
          </a:p>
        </p:txBody>
      </p:sp>
    </p:spTree>
    <p:extLst>
      <p:ext uri="{BB962C8B-B14F-4D97-AF65-F5344CB8AC3E}">
        <p14:creationId xmlns:p14="http://schemas.microsoft.com/office/powerpoint/2010/main" val="34066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4711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AUDIENCE POLL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29883" y="1537428"/>
            <a:ext cx="83423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600" b="1" i="1" dirty="0">
                <a:solidFill>
                  <a:srgbClr val="002060"/>
                </a:solidFill>
              </a:rPr>
              <a:t>How long have you been in business?</a:t>
            </a:r>
          </a:p>
          <a:p>
            <a:pPr lvl="0" fontAlgn="base"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</a:rPr>
              <a:t>   </a:t>
            </a:r>
            <a:endParaRPr lang="en-US" sz="2400" i="1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Less than 1 year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1-5 years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5-10 years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10-20 years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More than 20 years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422" y="2522551"/>
            <a:ext cx="2033907" cy="23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75989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ELIGIBILITY CRITERIA</a:t>
            </a:r>
          </a:p>
          <a:p>
            <a:endParaRPr lang="en-US" dirty="0"/>
          </a:p>
        </p:txBody>
      </p:sp>
      <p:sp>
        <p:nvSpPr>
          <p:cNvPr id="15" name="Shape 387"/>
          <p:cNvSpPr/>
          <p:nvPr/>
        </p:nvSpPr>
        <p:spPr>
          <a:xfrm>
            <a:off x="2807099" y="1680917"/>
            <a:ext cx="8175823" cy="2930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2700" b="1" dirty="0">
                <a:solidFill>
                  <a:srgbClr val="002060"/>
                </a:solidFill>
              </a:rPr>
              <a:t>Exporters Must:</a:t>
            </a:r>
            <a:endParaRPr lang="en-US" sz="27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2700" b="1" dirty="0">
              <a:solidFill>
                <a:srgbClr val="002060"/>
              </a:solidFill>
            </a:endParaRPr>
          </a:p>
          <a:p>
            <a:pPr marL="385000" indent="-385000">
              <a:spcBef>
                <a:spcPts val="667"/>
              </a:spcBef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700" b="1" dirty="0">
                <a:solidFill>
                  <a:srgbClr val="002060"/>
                </a:solidFill>
              </a:rPr>
              <a:t>Be in </a:t>
            </a:r>
            <a:r>
              <a:rPr lang="en-US" sz="2700" b="1" dirty="0">
                <a:solidFill>
                  <a:srgbClr val="002060"/>
                </a:solidFill>
              </a:rPr>
              <a:t>business </a:t>
            </a:r>
            <a:r>
              <a:rPr sz="2700" b="1" dirty="0">
                <a:solidFill>
                  <a:srgbClr val="002060"/>
                </a:solidFill>
              </a:rPr>
              <a:t>at least three years</a:t>
            </a:r>
            <a:endParaRPr lang="en-US" sz="2700" b="1" dirty="0">
              <a:solidFill>
                <a:srgbClr val="002060"/>
              </a:solidFill>
            </a:endParaRPr>
          </a:p>
          <a:p>
            <a:pPr marL="385000" indent="-385000">
              <a:spcBef>
                <a:spcPts val="667"/>
              </a:spcBef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700" b="1" dirty="0">
                <a:solidFill>
                  <a:srgbClr val="002060"/>
                </a:solidFill>
              </a:rPr>
              <a:t>Have DUNS number and financial statements or tax returns</a:t>
            </a:r>
            <a:endParaRPr lang="en-US" sz="2700" b="1" dirty="0">
              <a:solidFill>
                <a:srgbClr val="002060"/>
              </a:solidFill>
            </a:endParaRPr>
          </a:p>
          <a:p>
            <a:pPr marL="385000" indent="-385000">
              <a:spcBef>
                <a:spcPts val="667"/>
              </a:spcBef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700" b="1" dirty="0">
                <a:solidFill>
                  <a:srgbClr val="002060"/>
                </a:solidFill>
              </a:rPr>
              <a:t>50+% U.S. content including labor</a:t>
            </a:r>
            <a:r>
              <a:rPr lang="en-US" sz="2700" b="1" dirty="0">
                <a:solidFill>
                  <a:srgbClr val="002060"/>
                </a:solidFill>
              </a:rPr>
              <a:t> </a:t>
            </a:r>
            <a:r>
              <a:rPr sz="2700" b="1" dirty="0">
                <a:solidFill>
                  <a:srgbClr val="002060"/>
                </a:solidFill>
              </a:rPr>
              <a:t>(cost basis)</a:t>
            </a:r>
          </a:p>
        </p:txBody>
      </p:sp>
      <p:pic>
        <p:nvPicPr>
          <p:cNvPr id="16" name="check.jpg" descr="check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5743" y="2746000"/>
            <a:ext cx="1520167" cy="12634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90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5695" y="518236"/>
            <a:ext cx="10672105" cy="5780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EXPORT CREDIT INSURANCE POLICIES FOR SMALL BUSINESS*</a:t>
            </a:r>
            <a:endParaRPr lang="en-US" dirty="0"/>
          </a:p>
        </p:txBody>
      </p:sp>
      <p:sp>
        <p:nvSpPr>
          <p:cNvPr id="15" name="Shape 347"/>
          <p:cNvSpPr/>
          <p:nvPr/>
        </p:nvSpPr>
        <p:spPr>
          <a:xfrm>
            <a:off x="469572" y="1534394"/>
            <a:ext cx="3598333" cy="320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algn="ctr"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>
                <a:solidFill>
                  <a:srgbClr val="002060"/>
                </a:solidFill>
              </a:rPr>
              <a:t>Express </a:t>
            </a:r>
            <a:r>
              <a:rPr sz="2800" dirty="0" smtClean="0">
                <a:solidFill>
                  <a:srgbClr val="002060"/>
                </a:solidFill>
              </a:rPr>
              <a:t>Insurance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lang="en-US" sz="2400" dirty="0" smtClean="0"/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 smtClean="0">
                <a:solidFill>
                  <a:srgbClr val="002060"/>
                </a:solidFill>
              </a:rPr>
              <a:t>95</a:t>
            </a:r>
            <a:r>
              <a:rPr sz="2400" dirty="0">
                <a:solidFill>
                  <a:srgbClr val="002060"/>
                </a:solidFill>
              </a:rPr>
              <a:t>% cover, no deductible, </a:t>
            </a:r>
            <a:r>
              <a:rPr sz="2400" dirty="0" smtClean="0">
                <a:solidFill>
                  <a:srgbClr val="002060"/>
                </a:solidFill>
              </a:rPr>
              <a:t>pay-as-you-go,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sz="2400" dirty="0" smtClean="0">
                <a:solidFill>
                  <a:srgbClr val="002060"/>
                </a:solidFill>
              </a:rPr>
              <a:t>EXIM </a:t>
            </a:r>
            <a:r>
              <a:rPr sz="2400" dirty="0">
                <a:solidFill>
                  <a:srgbClr val="002060"/>
                </a:solidFill>
              </a:rPr>
              <a:t>Bank obtains and reviews all credit info on buyers, maximum of </a:t>
            </a:r>
            <a:r>
              <a:rPr lang="en-US" sz="2400" dirty="0" smtClean="0">
                <a:solidFill>
                  <a:srgbClr val="002060"/>
                </a:solidFill>
              </a:rPr>
              <a:t>1</a:t>
            </a:r>
            <a:r>
              <a:rPr sz="2400" dirty="0" smtClean="0">
                <a:solidFill>
                  <a:srgbClr val="002060"/>
                </a:solidFill>
              </a:rPr>
              <a:t>0 </a:t>
            </a:r>
            <a:r>
              <a:rPr sz="2400" dirty="0">
                <a:solidFill>
                  <a:srgbClr val="002060"/>
                </a:solidFill>
              </a:rPr>
              <a:t>buyers</a:t>
            </a:r>
          </a:p>
        </p:txBody>
      </p:sp>
      <p:sp>
        <p:nvSpPr>
          <p:cNvPr id="16" name="Shape 348"/>
          <p:cNvSpPr/>
          <p:nvPr/>
        </p:nvSpPr>
        <p:spPr>
          <a:xfrm>
            <a:off x="4485876" y="1552042"/>
            <a:ext cx="3345432" cy="320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algn="ctr"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>
                <a:solidFill>
                  <a:srgbClr val="002060"/>
                </a:solidFill>
              </a:rPr>
              <a:t>Small Business </a:t>
            </a:r>
            <a:r>
              <a:rPr sz="2800" dirty="0" smtClean="0">
                <a:solidFill>
                  <a:srgbClr val="002060"/>
                </a:solidFill>
              </a:rPr>
              <a:t>Multi-Buyer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 smtClean="0">
                <a:solidFill>
                  <a:srgbClr val="002060"/>
                </a:solidFill>
              </a:rPr>
              <a:t>95</a:t>
            </a:r>
            <a:r>
              <a:rPr sz="2400" dirty="0">
                <a:solidFill>
                  <a:srgbClr val="002060"/>
                </a:solidFill>
              </a:rPr>
              <a:t>% cover, no deductible, pay-as-you-go, some buyer approval authority may be given to exporter </a:t>
            </a:r>
          </a:p>
        </p:txBody>
      </p:sp>
      <p:sp>
        <p:nvSpPr>
          <p:cNvPr id="17" name="Shape 349"/>
          <p:cNvSpPr/>
          <p:nvPr/>
        </p:nvSpPr>
        <p:spPr>
          <a:xfrm>
            <a:off x="8298065" y="1551528"/>
            <a:ext cx="3369735" cy="1621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algn="ctr"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 smtClean="0">
                <a:solidFill>
                  <a:srgbClr val="002060"/>
                </a:solidFill>
              </a:rPr>
              <a:t>Single-Buyer</a:t>
            </a:r>
            <a:endParaRPr sz="2800" dirty="0">
              <a:solidFill>
                <a:srgbClr val="002060"/>
              </a:solidFill>
            </a:endParaRPr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sz="2400" dirty="0"/>
          </a:p>
          <a:p>
            <a:pPr>
              <a:spcBef>
                <a:spcPts val="667"/>
              </a:spcBef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400" dirty="0">
                <a:solidFill>
                  <a:srgbClr val="002060"/>
                </a:solidFill>
              </a:rPr>
              <a:t>90% cover, no deductible</a:t>
            </a:r>
          </a:p>
        </p:txBody>
      </p:sp>
      <p:pic>
        <p:nvPicPr>
          <p:cNvPr id="18" name="image4.png" descr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82584" y="2084854"/>
            <a:ext cx="135469" cy="2101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4.png" descr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7948" y="2084854"/>
            <a:ext cx="135469" cy="2101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355"/>
          <p:cNvSpPr/>
          <p:nvPr/>
        </p:nvSpPr>
        <p:spPr>
          <a:xfrm>
            <a:off x="3603608" y="4752932"/>
            <a:ext cx="4917047" cy="553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i="1">
                <a:solidFill>
                  <a:srgbClr val="1F497D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* Learn </a:t>
            </a:r>
            <a:r>
              <a:rPr b="1" dirty="0"/>
              <a:t>More</a:t>
            </a:r>
            <a:r>
              <a:rPr dirty="0"/>
              <a:t> about the SBA Definition of a Small Business -</a:t>
            </a:r>
            <a:br>
              <a:rPr dirty="0"/>
            </a:br>
            <a:r>
              <a:rPr dirty="0"/>
              <a:t>www.sba.gov/sites/default/files/files/Size_Standards_Table.pdf</a:t>
            </a:r>
          </a:p>
        </p:txBody>
      </p:sp>
    </p:spTree>
    <p:extLst>
      <p:ext uri="{BB962C8B-B14F-4D97-AF65-F5344CB8AC3E}">
        <p14:creationId xmlns:p14="http://schemas.microsoft.com/office/powerpoint/2010/main" val="4066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4" t="1180" r="22733" b="3200"/>
          <a:stretch/>
        </p:blipFill>
        <p:spPr bwMode="auto">
          <a:xfrm>
            <a:off x="0" y="-67158"/>
            <a:ext cx="12446756" cy="6992316"/>
          </a:xfrm>
          <a:prstGeom prst="rect">
            <a:avLst/>
          </a:prstGeom>
          <a:solidFill>
            <a:srgbClr val="043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7666" y="286384"/>
            <a:ext cx="522972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Michael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J.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Ryan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2400" i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Executive Vice President</a:t>
            </a:r>
            <a:br>
              <a:rPr lang="en-US" sz="2400" i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2400" i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Preferred </a:t>
            </a:r>
            <a:r>
              <a:rPr lang="en-US" sz="2400" i="1" dirty="0" smtClean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Shipping</a:t>
            </a:r>
          </a:p>
          <a:p>
            <a:endParaRPr lang="en-US" sz="2400" dirty="0">
              <a:solidFill>
                <a:schemeClr val="bg1"/>
              </a:solidFill>
              <a:latin typeface="Calibri"/>
              <a:ea typeface="Titillium Web" charset="0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michael.ryan@preferredship.com </a:t>
            </a:r>
            <a:b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</a:br>
            <a: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708-224-1498 mobile</a:t>
            </a:r>
          </a:p>
          <a:p>
            <a:endParaRPr lang="en-US" sz="2400" dirty="0">
              <a:solidFill>
                <a:schemeClr val="bg1"/>
              </a:solidFill>
              <a:latin typeface="Calibri"/>
              <a:ea typeface="Titillium Web" charset="0"/>
              <a:cs typeface="Calibri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Adam N.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Young</a:t>
            </a:r>
          </a:p>
          <a:p>
            <a:r>
              <a:rPr lang="en-US" sz="2400" i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Senior Vice President</a:t>
            </a:r>
          </a:p>
          <a:p>
            <a:r>
              <a:rPr lang="en-US" sz="2400" i="1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Preferred Shipping</a:t>
            </a:r>
          </a:p>
          <a:p>
            <a:endParaRPr lang="en-US" sz="2400" dirty="0">
              <a:solidFill>
                <a:schemeClr val="bg1"/>
              </a:solidFill>
              <a:latin typeface="Calibri"/>
              <a:ea typeface="Titillium Web" charset="0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adam@preferredship.com</a:t>
            </a:r>
          </a:p>
          <a:p>
            <a:r>
              <a:rPr lang="en-US" sz="2400" dirty="0">
                <a:solidFill>
                  <a:schemeClr val="bg1"/>
                </a:solidFill>
                <a:latin typeface="Calibri"/>
                <a:ea typeface="Titillium Web" charset="0"/>
                <a:cs typeface="Calibri"/>
              </a:rPr>
              <a:t>713-851-9133- mobile</a:t>
            </a:r>
          </a:p>
          <a:p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45" y="5255393"/>
            <a:ext cx="1726018" cy="10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2" y="5620157"/>
            <a:ext cx="3883546" cy="2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5695" y="556737"/>
            <a:ext cx="10804878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SMALL BUSINESS EXPRESS INSURANCE RATES</a:t>
            </a:r>
            <a:endParaRPr lang="en-US" dirty="0"/>
          </a:p>
          <a:p>
            <a:endParaRPr lang="en-US" dirty="0"/>
          </a:p>
        </p:txBody>
      </p:sp>
      <p:sp>
        <p:nvSpPr>
          <p:cNvPr id="18" name="Shape 359"/>
          <p:cNvSpPr/>
          <p:nvPr/>
        </p:nvSpPr>
        <p:spPr>
          <a:xfrm>
            <a:off x="926636" y="1408230"/>
            <a:ext cx="10406459" cy="3928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6" tIns="60956" rIns="60956" bIns="60956">
            <a:sp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>
                <a:solidFill>
                  <a:srgbClr val="002060"/>
                </a:solidFill>
              </a:rPr>
              <a:t>Rates are charged by the length of the credit term you extend and the buyer type</a:t>
            </a:r>
            <a:r>
              <a:rPr sz="28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333"/>
              </a:spcBef>
              <a:defRPr sz="2100">
                <a:latin typeface="+mj-lt"/>
                <a:ea typeface="+mj-ea"/>
                <a:cs typeface="+mj-cs"/>
                <a:sym typeface="Calibri"/>
              </a:defRPr>
            </a:pPr>
            <a:endParaRPr sz="2800" dirty="0">
              <a:solidFill>
                <a:srgbClr val="002060"/>
              </a:solidFill>
            </a:endParaRPr>
          </a:p>
          <a:p>
            <a:pPr marL="975334" lvl="1" indent="-365750">
              <a:spcBef>
                <a:spcPts val="533"/>
              </a:spcBef>
              <a:spcAft>
                <a:spcPts val="533"/>
              </a:spcAft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>
                <a:solidFill>
                  <a:srgbClr val="002060"/>
                </a:solidFill>
              </a:rPr>
              <a:t>Sell to a private sector buyer on terms up to 60 days open account</a:t>
            </a:r>
          </a:p>
          <a:p>
            <a:pPr marL="975334" lvl="1" indent="-365750">
              <a:spcBef>
                <a:spcPts val="533"/>
              </a:spcBef>
              <a:spcAft>
                <a:spcPts val="533"/>
              </a:spcAft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sz="2800" dirty="0">
                <a:solidFill>
                  <a:srgbClr val="002060"/>
                </a:solidFill>
              </a:rPr>
              <a:t>Premium cost is $0.65 per $100 of the gross invoice value…</a:t>
            </a:r>
          </a:p>
          <a:p>
            <a:pPr marL="975334" lvl="1" indent="-365750">
              <a:spcBef>
                <a:spcPts val="533"/>
              </a:spcBef>
              <a:spcAft>
                <a:spcPts val="533"/>
              </a:spcAft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800" dirty="0" smtClean="0">
                <a:solidFill>
                  <a:srgbClr val="002060"/>
                </a:solidFill>
              </a:rPr>
              <a:t>……</a:t>
            </a:r>
            <a:r>
              <a:rPr sz="2800" dirty="0" smtClean="0">
                <a:solidFill>
                  <a:srgbClr val="002060"/>
                </a:solidFill>
              </a:rPr>
              <a:t>on </a:t>
            </a:r>
            <a:r>
              <a:rPr sz="2800" dirty="0">
                <a:solidFill>
                  <a:srgbClr val="002060"/>
                </a:solidFill>
              </a:rPr>
              <a:t>a $25,000 sale, that’s only $162.50 in premium!   </a:t>
            </a:r>
            <a:br>
              <a:rPr sz="2800" dirty="0">
                <a:solidFill>
                  <a:srgbClr val="002060"/>
                </a:solidFill>
              </a:rPr>
            </a:br>
            <a:endParaRPr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56737"/>
            <a:ext cx="10544996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 2: WORKING CAPITAL LOAN GUARANTEE</a:t>
            </a:r>
          </a:p>
          <a:p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73633" y="1833009"/>
            <a:ext cx="10944060" cy="1988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Provides a 90% guarantee of repayment to a lender (principal and interest) on loans to exporters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 minimum or maximum amounts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Loan supports advances made against export-related inventory  (including WIP) and foreign receivables</a:t>
            </a:r>
          </a:p>
          <a:p>
            <a:pPr marL="34290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May also be used to collateralize a stand-by letter of credit or performance bonds 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24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32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56737"/>
            <a:ext cx="10544996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 3: FOREIGN BUYER FINANCE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8879" y="1227757"/>
            <a:ext cx="10761823" cy="2072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6" tIns="60956" rIns="60956" bIns="60956" numCol="1" spcCol="50799" rtlCol="0" anchor="t"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Alternative financing for creditworthy international buyers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Capital equipment and related services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Competitive terms up to 7 years &lt; $10 million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100 % commercial and political risk coverage on financed amount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Receive payment in full after shipment</a:t>
            </a:r>
          </a:p>
        </p:txBody>
      </p:sp>
      <p:sp>
        <p:nvSpPr>
          <p:cNvPr id="17" name="Shape 383"/>
          <p:cNvSpPr/>
          <p:nvPr/>
        </p:nvSpPr>
        <p:spPr>
          <a:xfrm>
            <a:off x="1160936" y="3300114"/>
            <a:ext cx="11420268" cy="207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Foreign buyer criteria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15% down payment required from borrower 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Minimum 3 year trade references history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Reliable financial statements (Audited if borrowing &gt; $1MM)</a:t>
            </a:r>
          </a:p>
          <a:p>
            <a:pPr marL="457189" lvl="1" indent="-457189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Buyer to meet 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30410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33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56737"/>
            <a:ext cx="10544996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PRIOR EXPERIENCE: KEY TAKEAWAYS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95122" y="1418167"/>
            <a:ext cx="9364055" cy="3522133"/>
            <a:chOff x="1395122" y="1418167"/>
            <a:chExt cx="9364055" cy="3522133"/>
          </a:xfrm>
        </p:grpSpPr>
        <p:sp>
          <p:nvSpPr>
            <p:cNvPr id="15" name="Shape 383"/>
            <p:cNvSpPr/>
            <p:nvPr/>
          </p:nvSpPr>
          <p:spPr>
            <a:xfrm>
              <a:off x="2485192" y="1529862"/>
              <a:ext cx="8273985" cy="33376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marL="609585" indent="-609585">
                <a:spcBef>
                  <a:spcPts val="667"/>
                </a:spcBef>
                <a:buSzPct val="100000"/>
                <a:buAutoNum type="arabicPeriod"/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3700" b="1" dirty="0">
                  <a:solidFill>
                    <a:srgbClr val="002060"/>
                  </a:solidFill>
                </a:rPr>
                <a:t>Existing buyers purchased more</a:t>
              </a:r>
            </a:p>
            <a:p>
              <a:pPr marL="609585" indent="-609585">
                <a:spcBef>
                  <a:spcPts val="667"/>
                </a:spcBef>
                <a:buSzPct val="100000"/>
                <a:buAutoNum type="arabicPeriod"/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  <a:endParaRPr lang="en-US" sz="3700" b="1" dirty="0"/>
            </a:p>
            <a:p>
              <a:pPr marL="609585" indent="-609585">
                <a:spcBef>
                  <a:spcPts val="667"/>
                </a:spcBef>
                <a:buSzPct val="100000"/>
                <a:buAutoNum type="arabicPeriod"/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3700" b="1" dirty="0">
                  <a:solidFill>
                    <a:srgbClr val="002060"/>
                  </a:solidFill>
                </a:rPr>
                <a:t>Won more new contracts</a:t>
              </a:r>
            </a:p>
            <a:p>
              <a:pPr marL="609585" indent="-609585">
                <a:spcBef>
                  <a:spcPts val="667"/>
                </a:spcBef>
                <a:buSzPct val="100000"/>
                <a:buAutoNum type="arabicPeriod"/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  <a:endParaRPr lang="en-US" sz="3700" b="1" dirty="0"/>
            </a:p>
            <a:p>
              <a:pPr marL="609585" indent="-609585">
                <a:spcBef>
                  <a:spcPts val="667"/>
                </a:spcBef>
                <a:buSzPct val="100000"/>
                <a:buAutoNum type="arabicPeriod"/>
                <a:defRPr sz="1600"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en-US" sz="3700" b="1" dirty="0">
                  <a:solidFill>
                    <a:srgbClr val="002060"/>
                  </a:solidFill>
                </a:rPr>
                <a:t>Could sleep at night</a:t>
              </a:r>
              <a:endParaRPr sz="3700" b="1" dirty="0">
                <a:solidFill>
                  <a:srgbClr val="002060"/>
                </a:solidFill>
              </a:endParaRPr>
            </a:p>
          </p:txBody>
        </p:sp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122" y="4059767"/>
              <a:ext cx="880533" cy="88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122" y="1418167"/>
              <a:ext cx="880533" cy="88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122" y="2758424"/>
              <a:ext cx="880533" cy="88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background.jpg" descr="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053" y="-3907"/>
            <a:ext cx="12236108" cy="6865817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04"/>
          <p:cNvSpPr/>
          <p:nvPr/>
        </p:nvSpPr>
        <p:spPr>
          <a:xfrm>
            <a:off x="5029713" y="2591139"/>
            <a:ext cx="6127751" cy="113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6" tIns="60956" rIns="60956" bIns="60956">
            <a:sp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6600" dirty="0" smtClean="0"/>
              <a:t>Q</a:t>
            </a:r>
            <a:r>
              <a:rPr lang="en-US" sz="6600" dirty="0" smtClean="0"/>
              <a:t> &amp; A Session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45" y="5255393"/>
            <a:ext cx="1726018" cy="10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42" y="5620157"/>
            <a:ext cx="3883546" cy="2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35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2697" y="547114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AUDIENCE POLL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58246" y="1296798"/>
            <a:ext cx="5714706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b="1" i="1" dirty="0">
                <a:solidFill>
                  <a:srgbClr val="002060"/>
                </a:solidFill>
              </a:rPr>
              <a:t>Would you like to be contacted by EXIM Bank?</a:t>
            </a:r>
          </a:p>
          <a:p>
            <a:pPr marL="160421" indent="-160421">
              <a:spcBef>
                <a:spcPts val="500"/>
              </a:spcBef>
              <a:buSzPct val="100000"/>
              <a:buChar char="•"/>
              <a:defRPr sz="1600"/>
            </a:pP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Yes</a:t>
            </a:r>
            <a:r>
              <a:rPr lang="en-US" sz="2400" dirty="0">
                <a:solidFill>
                  <a:srgbClr val="002060"/>
                </a:solidFill>
              </a:rPr>
              <a:t>, please</a:t>
            </a:r>
          </a:p>
          <a:p>
            <a:pPr marL="160421" indent="-160421">
              <a:spcBef>
                <a:spcPts val="500"/>
              </a:spcBef>
              <a:buSzPct val="100000"/>
              <a:buChar char="•"/>
              <a:defRPr sz="1600"/>
            </a:pPr>
            <a:r>
              <a:rPr lang="en-US" sz="2400" dirty="0" smtClean="0">
                <a:solidFill>
                  <a:srgbClr val="002060"/>
                </a:solidFill>
              </a:rPr>
              <a:t> No</a:t>
            </a:r>
            <a:r>
              <a:rPr lang="en-US" sz="2400" dirty="0">
                <a:solidFill>
                  <a:srgbClr val="002060"/>
                </a:solidFill>
              </a:rPr>
              <a:t>, not at this time</a:t>
            </a:r>
          </a:p>
          <a:p>
            <a:pPr lvl="0" fontAlgn="base">
              <a:spcAft>
                <a:spcPct val="0"/>
              </a:spcAft>
            </a:pPr>
            <a:endParaRPr lang="en-US" sz="2400" i="1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422" y="2522551"/>
            <a:ext cx="2033907" cy="238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0571" y="3299945"/>
            <a:ext cx="5714706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b="1" i="1" dirty="0">
                <a:solidFill>
                  <a:srgbClr val="002060"/>
                </a:solidFill>
              </a:rPr>
              <a:t>Would you like to be contacted by Preferred Shipping Inc.?</a:t>
            </a:r>
          </a:p>
          <a:p>
            <a:pPr marL="160421" indent="-160421">
              <a:spcBef>
                <a:spcPts val="500"/>
              </a:spcBef>
              <a:buSzPct val="100000"/>
              <a:buChar char="•"/>
              <a:defRPr sz="1600"/>
            </a:pP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Yes</a:t>
            </a:r>
            <a:r>
              <a:rPr lang="en-US" sz="2400" dirty="0">
                <a:solidFill>
                  <a:srgbClr val="002060"/>
                </a:solidFill>
              </a:rPr>
              <a:t>, please</a:t>
            </a:r>
          </a:p>
          <a:p>
            <a:pPr marL="160421" indent="-160421">
              <a:spcBef>
                <a:spcPts val="500"/>
              </a:spcBef>
              <a:buSzPct val="100000"/>
              <a:buChar char="•"/>
              <a:defRPr sz="1600"/>
            </a:pPr>
            <a:r>
              <a:rPr lang="en-US" sz="2400" dirty="0" smtClean="0">
                <a:solidFill>
                  <a:srgbClr val="002060"/>
                </a:solidFill>
              </a:rPr>
              <a:t> No</a:t>
            </a:r>
            <a:r>
              <a:rPr lang="en-US" sz="2400" dirty="0">
                <a:solidFill>
                  <a:srgbClr val="002060"/>
                </a:solidFill>
              </a:rPr>
              <a:t>, not at this time</a:t>
            </a:r>
          </a:p>
          <a:p>
            <a:pPr lvl="0" fontAlgn="base">
              <a:spcAft>
                <a:spcPct val="0"/>
              </a:spcAft>
            </a:pPr>
            <a:endParaRPr lang="en-US" sz="2400" i="1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92249" y="556739"/>
            <a:ext cx="8638042" cy="578079"/>
          </a:xfrm>
        </p:spPr>
        <p:txBody>
          <a:bodyPr>
            <a:noAutofit/>
          </a:bodyPr>
          <a:lstStyle/>
          <a:p>
            <a:r>
              <a:rPr lang="en-US" altLang="en-US" sz="3300" dirty="0" smtClean="0">
                <a:cs typeface="Open Sans" pitchFamily="34" charset="0"/>
              </a:rPr>
              <a:t>AGENDA</a:t>
            </a:r>
            <a:endParaRPr lang="en-US" altLang="en-US" sz="3300" dirty="0">
              <a:cs typeface="Open San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72697" y="1407657"/>
            <a:ext cx="10291763" cy="3976687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Five Key Elements to </a:t>
            </a:r>
            <a:r>
              <a:rPr lang="en-US" sz="32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ensuring </a:t>
            </a:r>
            <a:r>
              <a:rPr lang="en-US" sz="32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 Accuracy</a:t>
            </a: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32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Logistics Planning for International Markets</a:t>
            </a: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32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Protecting Against Nonpayment</a:t>
            </a: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endParaRPr lang="en-US" sz="32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2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Competitive Positioning with Credit </a:t>
            </a:r>
            <a:r>
              <a:rPr lang="en-US" sz="32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Enhancement</a:t>
            </a:r>
            <a:endParaRPr lang="en-US" sz="3200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2697" y="585612"/>
            <a:ext cx="8638042" cy="578079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COMPLEXITIES OF GLOBAL E-COMMERCE</a:t>
            </a:r>
            <a:endParaRPr lang="en-US" altLang="en-US" dirty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1E31E5-7456-4911-9CFC-B12A12BAE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654" y="1293004"/>
            <a:ext cx="7704960" cy="41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75137" y="1378950"/>
            <a:ext cx="8932808" cy="3927833"/>
            <a:chOff x="1365512" y="1157575"/>
            <a:chExt cx="8932808" cy="3927833"/>
          </a:xfrm>
        </p:grpSpPr>
        <p:pic>
          <p:nvPicPr>
            <p:cNvPr id="15" name="image5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9948" y="1275965"/>
              <a:ext cx="101600" cy="157577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image5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2648" y="2896190"/>
              <a:ext cx="101600" cy="142181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1365512" y="1176920"/>
              <a:ext cx="3588238" cy="3908488"/>
              <a:chOff x="1365512" y="1196170"/>
              <a:chExt cx="3588238" cy="390848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6DC339D0-94FD-4813-A960-33CE38250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5512" y="1722662"/>
                <a:ext cx="3393085" cy="3381996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405233" y="1196170"/>
                <a:ext cx="35485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2400" b="1" dirty="0">
                    <a:solidFill>
                      <a:srgbClr val="002060"/>
                    </a:solidFill>
                  </a:rPr>
                  <a:t>Customer Experience</a:t>
                </a:r>
                <a:br>
                  <a:rPr lang="en-US" altLang="en-US" sz="2400" b="1" dirty="0">
                    <a:solidFill>
                      <a:srgbClr val="002060"/>
                    </a:solidFill>
                  </a:rPr>
                </a:br>
                <a:endParaRPr lang="en-US" altLang="en-US" sz="24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760856" y="1157575"/>
              <a:ext cx="3537464" cy="3806296"/>
              <a:chOff x="6847481" y="1167200"/>
              <a:chExt cx="3537464" cy="3806296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847481" y="1167200"/>
                <a:ext cx="3537464" cy="6528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400" b="1" dirty="0" smtClean="0">
                    <a:solidFill>
                      <a:srgbClr val="002060"/>
                    </a:solidFill>
                  </a:rPr>
                  <a:t>Customer Journey</a:t>
                </a:r>
                <a:r>
                  <a:rPr lang="en-US" altLang="en-US" sz="2400" b="1" dirty="0">
                    <a:solidFill>
                      <a:srgbClr val="002060"/>
                    </a:solidFill>
                  </a:rPr>
                  <a:t/>
                </a:r>
                <a:br>
                  <a:rPr lang="en-US" altLang="en-US" sz="2400" b="1" dirty="0">
                    <a:solidFill>
                      <a:srgbClr val="002060"/>
                    </a:solidFill>
                  </a:rPr>
                </a:br>
                <a:endParaRPr lang="en-US" altLang="en-US" sz="24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BF553746-37CF-4E59-BD6C-FCE0A5F2E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9189" y="1909121"/>
                <a:ext cx="2920496" cy="2729742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097231" y="1737868"/>
                <a:ext cx="3037964" cy="3235628"/>
                <a:chOff x="1558849" y="1687083"/>
                <a:chExt cx="3037964" cy="323562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58849" y="1687083"/>
                  <a:ext cx="3037964" cy="0"/>
                </a:xfrm>
                <a:prstGeom prst="line">
                  <a:avLst/>
                </a:prstGeom>
                <a:ln w="28575" cmpd="sng">
                  <a:solidFill>
                    <a:srgbClr val="C01E45">
                      <a:alpha val="92157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558849" y="4922711"/>
                  <a:ext cx="3037964" cy="0"/>
                </a:xfrm>
                <a:prstGeom prst="line">
                  <a:avLst/>
                </a:prstGeom>
                <a:ln w="28575" cmpd="sng">
                  <a:solidFill>
                    <a:srgbClr val="C01E45">
                      <a:alpha val="92157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1225" y="565850"/>
            <a:ext cx="10652125" cy="57785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CUSTOMER EXPERIENCE (CX)</a:t>
            </a:r>
            <a:endParaRPr lang="en-US" altLang="en-US" dirty="0">
              <a:latin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1917968" y="1317354"/>
            <a:ext cx="83423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Blip>
                <a:blip r:embed="rId6"/>
              </a:buBlip>
            </a:pPr>
            <a:r>
              <a:rPr lang="en-US" sz="3600" b="1" i="1" dirty="0">
                <a:solidFill>
                  <a:srgbClr val="002060"/>
                </a:solidFill>
              </a:rPr>
              <a:t>What problems do you experience the most with international orders?</a:t>
            </a:r>
            <a:r>
              <a:rPr lang="en-US" sz="3200" b="1" i="1" dirty="0">
                <a:solidFill>
                  <a:srgbClr val="002060"/>
                </a:solidFill>
              </a:rPr>
              <a:t/>
            </a:r>
            <a:br>
              <a:rPr lang="en-US" sz="3200" b="1" i="1" dirty="0">
                <a:solidFill>
                  <a:srgbClr val="002060"/>
                </a:solidFill>
              </a:rPr>
            </a:br>
            <a:r>
              <a:rPr lang="en-US" sz="2400" b="1" i="1" dirty="0" smtClean="0">
                <a:solidFill>
                  <a:srgbClr val="002060"/>
                </a:solidFill>
              </a:rPr>
              <a:t>   </a:t>
            </a:r>
            <a:endParaRPr lang="en-US" sz="2400" i="1" dirty="0">
              <a:solidFill>
                <a:srgbClr val="043673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347663">
              <a:buFont typeface="Arial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Satisfying </a:t>
            </a:r>
            <a:r>
              <a:rPr lang="en-US" sz="3200" dirty="0">
                <a:solidFill>
                  <a:srgbClr val="002060"/>
                </a:solidFill>
              </a:rPr>
              <a:t>delivery expectations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Customs delays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Slow payment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Poor export paperwork</a:t>
            </a:r>
          </a:p>
          <a:p>
            <a:pPr marL="914400" indent="-347663">
              <a:buFont typeface="Arial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Cultural knowledge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785" y="2840185"/>
            <a:ext cx="2033907" cy="2383826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62860" y="566364"/>
            <a:ext cx="9334046" cy="57807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AUDIENCE POLL</a:t>
            </a:r>
            <a:endParaRPr lang="en-US" altLang="en-US" dirty="0">
              <a:latin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18275" y="498989"/>
            <a:ext cx="10652703" cy="578079"/>
          </a:xfrm>
        </p:spPr>
        <p:txBody>
          <a:bodyPr>
            <a:noAutofit/>
          </a:bodyPr>
          <a:lstStyle/>
          <a:p>
            <a:r>
              <a:rPr lang="en-US" altLang="en-US" dirty="0">
                <a:cs typeface="Open Sans" pitchFamily="34" charset="0"/>
              </a:rPr>
              <a:t>5 </a:t>
            </a:r>
            <a:r>
              <a:rPr lang="en-US" altLang="en-US" dirty="0" smtClean="0">
                <a:cs typeface="Open Sans" pitchFamily="34" charset="0"/>
              </a:rPr>
              <a:t>KEY ELEMENT TO ENSURING DOCUMENT ACCURACY</a:t>
            </a:r>
            <a:endParaRPr lang="en-US" altLang="en-US" dirty="0">
              <a:cs typeface="Open San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06AFFBC-0EE0-4842-96A1-295376BD8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34" y="1357521"/>
            <a:ext cx="3857444" cy="42088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6D7471-ECE5-4789-87C3-FCCA696D25B9}"/>
              </a:ext>
            </a:extLst>
          </p:cNvPr>
          <p:cNvSpPr/>
          <p:nvPr/>
        </p:nvSpPr>
        <p:spPr>
          <a:xfrm>
            <a:off x="1108610" y="1415191"/>
            <a:ext cx="7613221" cy="3957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r>
              <a:rPr lang="en-US" sz="2400" kern="1000" dirty="0">
                <a:solidFill>
                  <a:srgbClr val="002060"/>
                </a:solidFill>
              </a:rPr>
              <a:t>Commercial or Proforma Invoice</a:t>
            </a: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endParaRPr lang="en-US" sz="2400" kern="1000" dirty="0">
              <a:solidFill>
                <a:srgbClr val="002060"/>
              </a:solidFill>
            </a:endParaRP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r>
              <a:rPr lang="en-US" sz="2400" kern="1000" dirty="0">
                <a:solidFill>
                  <a:srgbClr val="002060"/>
                </a:solidFill>
              </a:rPr>
              <a:t>HTS Code - The Universal </a:t>
            </a:r>
            <a:r>
              <a:rPr lang="en-US" sz="2400" kern="1000" dirty="0" smtClean="0">
                <a:solidFill>
                  <a:srgbClr val="002060"/>
                </a:solidFill>
              </a:rPr>
              <a:t>Language</a:t>
            </a: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endParaRPr lang="en-US" sz="2400" kern="1000" dirty="0">
              <a:solidFill>
                <a:srgbClr val="002060"/>
              </a:solidFill>
            </a:endParaRP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r>
              <a:rPr lang="en-US" sz="2400" kern="1000" dirty="0" smtClean="0">
                <a:solidFill>
                  <a:srgbClr val="002060"/>
                </a:solidFill>
              </a:rPr>
              <a:t>Value </a:t>
            </a:r>
            <a:r>
              <a:rPr lang="en-US" sz="2400" kern="1000" dirty="0">
                <a:solidFill>
                  <a:srgbClr val="002060"/>
                </a:solidFill>
              </a:rPr>
              <a:t>&amp; Description of Commodity</a:t>
            </a: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endParaRPr lang="en-US" sz="2400" kern="1000" dirty="0">
              <a:solidFill>
                <a:srgbClr val="002060"/>
              </a:solidFill>
            </a:endParaRP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r>
              <a:rPr lang="en-US" sz="2400" kern="1000" dirty="0">
                <a:solidFill>
                  <a:srgbClr val="002060"/>
                </a:solidFill>
              </a:rPr>
              <a:t>Country of Origin &amp; Reason for Export or Import</a:t>
            </a: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endParaRPr lang="en-US" sz="2400" kern="1000" dirty="0">
              <a:solidFill>
                <a:srgbClr val="002060"/>
              </a:solidFill>
            </a:endParaRPr>
          </a:p>
          <a:p>
            <a:pPr marL="182880" indent="-365760">
              <a:lnSpc>
                <a:spcPts val="2880"/>
              </a:lnSpc>
              <a:buFont typeface="+mj-lt"/>
              <a:buAutoNum type="arabicPeriod"/>
            </a:pPr>
            <a:r>
              <a:rPr lang="en-US" sz="2400" kern="1000" dirty="0">
                <a:solidFill>
                  <a:srgbClr val="002060"/>
                </a:solidFill>
              </a:rPr>
              <a:t>Accurate Description of the Commodity</a:t>
            </a:r>
          </a:p>
          <a:p>
            <a:pPr marL="182880" indent="-285750">
              <a:lnSpc>
                <a:spcPts val="288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b="1" kern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A886-7FAA-463A-BF27-4EB7A345B34E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-4040" y="5613399"/>
            <a:ext cx="12186415" cy="1285187"/>
            <a:chOff x="5585" y="5613399"/>
            <a:chExt cx="12186415" cy="1285187"/>
          </a:xfrm>
        </p:grpSpPr>
        <p:sp>
          <p:nvSpPr>
            <p:cNvPr id="9" name="Shape 127">
              <a:extLst>
                <a:ext uri="{FF2B5EF4-FFF2-40B4-BE49-F238E27FC236}">
                  <a16:creationId xmlns:a16="http://schemas.microsoft.com/office/drawing/2014/main" xmlns="" id="{EAF1E3A1-1E90-4591-ACC7-96FC3D49234F}"/>
                </a:ext>
              </a:extLst>
            </p:cNvPr>
            <p:cNvSpPr/>
            <p:nvPr/>
          </p:nvSpPr>
          <p:spPr>
            <a:xfrm>
              <a:off x="5585" y="5613399"/>
              <a:ext cx="12186415" cy="1285187"/>
            </a:xfrm>
            <a:prstGeom prst="rect">
              <a:avLst/>
            </a:prstGeom>
            <a:solidFill>
              <a:srgbClr val="043673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D6946FA-3881-44FD-B547-AFCE50B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1904" y="5892801"/>
              <a:ext cx="2007697" cy="76723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28FAE4C-53B4-421C-AAB5-AFEFD397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799" y="5827190"/>
              <a:ext cx="1707896" cy="8563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A482832-7705-444D-880D-10BD3BDD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08" y="6173548"/>
              <a:ext cx="3481387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04" y="5873551"/>
              <a:ext cx="1350205" cy="80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6178" y="566362"/>
            <a:ext cx="8638042" cy="57807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Open Sans" pitchFamily="34" charset="0"/>
                <a:cs typeface="Open Sans" pitchFamily="34" charset="0"/>
              </a:rPr>
              <a:t>COMMERCIAL OR PRO FORMA INVOICE</a:t>
            </a:r>
            <a:endParaRPr lang="en-US" altLang="en-US" dirty="0">
              <a:latin typeface="Open Sans" pitchFamily="34" charset="0"/>
              <a:cs typeface="Open 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8313" y="1332944"/>
            <a:ext cx="11366962" cy="4441600"/>
            <a:chOff x="227681" y="1019855"/>
            <a:chExt cx="11366962" cy="44416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D910842-2269-4FEC-A5E3-D93FA3EE8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6994" y="1032415"/>
              <a:ext cx="3207649" cy="38354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DE4D734-A675-422E-9AF9-F5C238D19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5616" y="1032415"/>
              <a:ext cx="3101378" cy="3771677"/>
            </a:xfrm>
            <a:prstGeom prst="rect">
              <a:avLst/>
            </a:prstGeom>
          </p:spPr>
        </p:pic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227681" y="1019855"/>
              <a:ext cx="5400674" cy="444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Required on all Commodity</a:t>
              </a:r>
            </a:p>
            <a:p>
              <a:pPr marL="0" indent="0" fontAlgn="base">
                <a:spcAft>
                  <a:spcPct val="0"/>
                </a:spcAft>
                <a:buNone/>
              </a:pPr>
              <a:r>
                <a:rPr lang="en-US" sz="2400" dirty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   Shipments</a:t>
              </a:r>
            </a:p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endPara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What is the Difference?</a:t>
              </a:r>
            </a:p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endPara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Not All Countries Permit the Use </a:t>
              </a:r>
            </a:p>
            <a:p>
              <a:pPr marL="0" indent="0" fontAlgn="base">
                <a:spcAft>
                  <a:spcPct val="0"/>
                </a:spcAft>
                <a:buNone/>
              </a:pPr>
              <a:r>
                <a:rPr lang="en-US" sz="2400" dirty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   of a Pro forma Invoice</a:t>
              </a:r>
            </a:p>
            <a:p>
              <a:pPr marL="0" indent="0" fontAlgn="base">
                <a:spcAft>
                  <a:spcPct val="0"/>
                </a:spcAft>
                <a:buNone/>
              </a:pPr>
              <a:endParaRPr lang="en-US" sz="2400" dirty="0" smtClean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42900" indent="-342900" fontAlgn="base">
                <a:spcAft>
                  <a:spcPct val="0"/>
                </a:spcAft>
                <a:buFont typeface="Arial"/>
                <a:buBlip>
                  <a:blip r:embed="rId8"/>
                </a:buBlip>
              </a:pPr>
              <a:r>
                <a:rPr lang="en-US" sz="2400" dirty="0" smtClean="0">
                  <a:solidFill>
                    <a:srgbClr val="04367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Proper Customs Invoice Format</a:t>
              </a:r>
            </a:p>
            <a:p>
              <a:pPr marL="0" indent="0" fontAlgn="base">
                <a:spcAft>
                  <a:spcPct val="0"/>
                </a:spcAft>
                <a:buFont typeface="Arial"/>
                <a:buNone/>
              </a:pPr>
              <a:endParaRPr lang="en-US" sz="2400" dirty="0">
                <a:solidFill>
                  <a:srgbClr val="043673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1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IM-pwoerpoint w: Huntington" id="{258B36FB-51FC-D04F-9F89-6F647C7A77EE}" vid="{5B75D42E-6E29-964A-B15E-866C0F58EA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EXIM-pwoerpoint w: Huntington</Template>
  <TotalTime>10800</TotalTime>
  <Words>1063</Words>
  <Application>Microsoft Office PowerPoint</Application>
  <PresentationFormat>Custom</PresentationFormat>
  <Paragraphs>274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Meet The 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Tom</dc:creator>
  <cp:lastModifiedBy>Suhail Beg</cp:lastModifiedBy>
  <cp:revision>243</cp:revision>
  <cp:lastPrinted>2017-01-17T15:01:16Z</cp:lastPrinted>
  <dcterms:created xsi:type="dcterms:W3CDTF">2016-12-27T14:33:41Z</dcterms:created>
  <dcterms:modified xsi:type="dcterms:W3CDTF">2018-03-27T20:55:27Z</dcterms:modified>
</cp:coreProperties>
</file>