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99" r:id="rId5"/>
    <p:sldId id="300" r:id="rId6"/>
    <p:sldId id="304" r:id="rId7"/>
    <p:sldId id="302" r:id="rId8"/>
    <p:sldId id="303" r:id="rId9"/>
    <p:sldId id="30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62"/>
    <a:srgbClr val="BFE2FE"/>
    <a:srgbClr val="91C4F8"/>
    <a:srgbClr val="063163"/>
    <a:srgbClr val="000000"/>
    <a:srgbClr val="939597"/>
    <a:srgbClr val="E2231A"/>
    <a:srgbClr val="379FD3"/>
    <a:srgbClr val="E6E6E6"/>
    <a:srgbClr val="F5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EE1BF-0348-4546-9337-4BDB11513904}" v="9" dt="2023-01-24T00:25:11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 autoAdjust="0"/>
  </p:normalViewPr>
  <p:slideViewPr>
    <p:cSldViewPr snapToGrid="0">
      <p:cViewPr varScale="1">
        <p:scale>
          <a:sx n="108" d="100"/>
          <a:sy n="108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AA9D0-8936-4476-A74F-BDB203515FE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3014E-82BD-4FF9-8EC5-182E2C3E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3014E-82BD-4FF9-8EC5-182E2C3ED1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3014E-82BD-4FF9-8EC5-182E2C3ED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3014E-82BD-4FF9-8EC5-182E2C3ED1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7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3014E-82BD-4FF9-8EC5-182E2C3ED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3014E-82BD-4FF9-8EC5-182E2C3ED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3014E-82BD-4FF9-8EC5-182E2C3ED1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FA8E-1E00-4860-AE4E-F19EF5AA1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CFE7-9576-4FF9-A81C-A1FAFCE38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192-1FC8-4DCB-9BB6-93E85711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FF084-C197-4ABE-909D-C207D2B5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2CDD-945E-4246-BD64-C1B70D6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105-753F-48F2-88F6-C7E9DA06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D9253-3452-4538-93F8-38CFA028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092C8-7DEB-4CC9-8611-AC327001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930F7-56F4-4CA8-8D65-F79FC0BE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3EC8-C45A-496E-8561-DB39BDC4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3F67D-E360-448E-98D7-14B246126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C602F-77C8-4444-ADD9-AAC4B4ADD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EDDF5-C90B-42BB-A3BD-71B88E5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E054-FB32-456F-A5D1-724AECBF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22943-E75C-46E7-8BA7-99F29ABA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D6D7-1A86-4FB0-991E-FA995CAD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CBF5-0A1D-4598-93D6-EF2199D3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737C4-404C-4ED4-A4F2-F604882C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7104-53E4-4FF8-AF9F-3C929EC7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EDF4-CC5E-42DE-B97F-A8F04DFA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AA38-7625-435A-812B-2DDE77E7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E6520-7FD1-432A-A9A7-9D239B79A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6C9E-2DF9-4B6A-A53B-D04718E2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929BE-D5AF-4509-9B5F-C9255FD6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355DC-5FC2-4C20-BF8A-96B42FA8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4C7B-F8A6-4568-B389-24CA3BF8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CF090-57E0-4B37-B880-84A959CD1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EE184-E234-4D29-AFE3-84ABCFD7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F4558-09FD-446A-B14C-5520BD74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5ECD6-EA1D-4EB7-A813-32D6C794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51E0D-B6A9-4084-A724-F19A3538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AA81-1BB8-4924-9D9C-94A4C910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333D5-A5AC-43F1-96B1-EF5FACB4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41544-3C9D-4D7A-9D07-BEF6C4015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FC101-9CDF-48CA-AEC5-31AC6FCCA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B14F6-E0E0-4413-99C3-2757F88E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51A3B-A56F-414F-B8CE-7CFABAD2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710B7-2F08-4E11-BFA2-E901D69E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0D95E-9C0F-4F86-A277-B8CE0D4D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52EE-1986-4337-B6D3-220DD193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C3ED6-F781-4EA9-B136-61A4A13B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FC47-1837-4DC3-8C4D-34F8D717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F0F42-0DE1-4587-B79B-4D3EA32B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3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C107B-35EF-42F4-B558-7320539B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36056-67E3-4787-A16C-5A33772C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30BD1-E308-44B4-BA86-EE2AC699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64AC-E519-4280-994E-8771FC53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ABAC-10DC-4ECB-BAB4-563CC3879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5529F-42A9-47EE-9AF0-5888CA8B5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EBAC6-9678-4BC0-BA6A-F03295A5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DD2B6-3EFD-4EBF-B86E-0C10CE49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9D7FF-0959-445D-9C0D-F4DC95F7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8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211E-C75E-4DB2-8882-0DD35582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C05D0-83DE-4C66-B69B-C847B9520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237C3-4FCC-4E9D-9CB2-6D890E04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4D274-4583-48D0-B71C-BEB0C8D6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69760-9F28-42BB-8C65-0DF85071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64978-4212-443F-A0D6-50A2C97F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6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D7037-CFEB-4C46-950F-FA78D097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4D65D-980A-417A-A0BC-58283D268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2288A-5A92-4199-AF2B-8052B36B8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CA88-B4E6-4017-871B-F1C56BDFCE0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06C87-340A-4AF3-8ACC-093DB429A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430B-79A5-4F76-9C74-D9582797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69F1-97D5-4F3C-A03B-95ECB1BF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81C6E6-961F-4F82-AFBC-037E7DED062B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943CFE-0DAA-4AFB-9684-44259839780B}"/>
              </a:ext>
            </a:extLst>
          </p:cNvPr>
          <p:cNvSpPr/>
          <p:nvPr/>
        </p:nvSpPr>
        <p:spPr>
          <a:xfrm>
            <a:off x="3037667" y="-3"/>
            <a:ext cx="477267" cy="6858003"/>
          </a:xfrm>
          <a:prstGeom prst="rect">
            <a:avLst/>
          </a:prstGeom>
          <a:solidFill>
            <a:srgbClr val="BFE2FE"/>
          </a:solidFill>
          <a:ln>
            <a:solidFill>
              <a:srgbClr val="BFE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FCF8F-C758-41B4-8A9B-F1D8C51D2362}"/>
              </a:ext>
            </a:extLst>
          </p:cNvPr>
          <p:cNvSpPr txBox="1"/>
          <p:nvPr/>
        </p:nvSpPr>
        <p:spPr>
          <a:xfrm>
            <a:off x="4031414" y="2598001"/>
            <a:ext cx="716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 Mission to Africa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2C968-DC5F-4839-B249-5D671DDA835B}"/>
              </a:ext>
            </a:extLst>
          </p:cNvPr>
          <p:cNvCxnSpPr>
            <a:cxnSpLocks/>
          </p:cNvCxnSpPr>
          <p:nvPr/>
        </p:nvCxnSpPr>
        <p:spPr>
          <a:xfrm>
            <a:off x="4837379" y="3817420"/>
            <a:ext cx="539689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85C864-BC1A-4F48-94EB-896E0E3DDDC1}"/>
              </a:ext>
            </a:extLst>
          </p:cNvPr>
          <p:cNvSpPr txBox="1"/>
          <p:nvPr/>
        </p:nvSpPr>
        <p:spPr>
          <a:xfrm>
            <a:off x="4220930" y="6350182"/>
            <a:ext cx="639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Department of Commerce | International Trade Administration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90648F-562B-4FBC-B575-0D6AAEE34875}"/>
              </a:ext>
            </a:extLst>
          </p:cNvPr>
          <p:cNvSpPr txBox="1"/>
          <p:nvPr/>
        </p:nvSpPr>
        <p:spPr>
          <a:xfrm>
            <a:off x="5366227" y="4591670"/>
            <a:ext cx="43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6-15, 2023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4E844F0-0731-4F37-95FF-A3A2B1B83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7" y="194999"/>
            <a:ext cx="7869936" cy="1615440"/>
          </a:xfrm>
          <a:prstGeom prst="rect">
            <a:avLst/>
          </a:prstGeom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79E5143-4734-47E4-B40C-1F093EFC9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737" y="6684"/>
            <a:ext cx="4891671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7B61-D0D5-4F4E-9B3A-30383ADC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487" y="1136073"/>
            <a:ext cx="6784877" cy="17087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Executive-Led Trade Mission</a:t>
            </a:r>
            <a:b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200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The Grotteaux | Woolwich Works">
            <a:extLst>
              <a:ext uri="{FF2B5EF4-FFF2-40B4-BE49-F238E27FC236}">
                <a16:creationId xmlns:a16="http://schemas.microsoft.com/office/drawing/2014/main" id="{200DA19C-5B93-46E8-94AE-65D81A6C8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r="31989"/>
          <a:stretch/>
        </p:blipFill>
        <p:spPr bwMode="auto">
          <a:xfrm>
            <a:off x="0" y="0"/>
            <a:ext cx="3996647" cy="6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79943C-9D0E-44FF-B9C8-5D48E64DB880}"/>
              </a:ext>
            </a:extLst>
          </p:cNvPr>
          <p:cNvSpPr/>
          <p:nvPr/>
        </p:nvSpPr>
        <p:spPr>
          <a:xfrm>
            <a:off x="5101755" y="2106454"/>
            <a:ext cx="61872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Johannesburg, Accra, and Lagos (optional)</a:t>
            </a:r>
          </a:p>
          <a:p>
            <a:endParaRPr lang="en-US" sz="1400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 Goods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&amp; Security</a:t>
            </a:r>
          </a:p>
          <a:p>
            <a:endParaRPr lang="en-US" sz="1400" b="1" i="0" u="none" strike="noStrike" baseline="0" dirty="0">
              <a:solidFill>
                <a:srgbClr val="323232"/>
              </a:solidFill>
              <a:latin typeface="Open Sans" panose="020B0606030504020204" pitchFamily="34" charset="0"/>
            </a:endParaRPr>
          </a:p>
          <a:p>
            <a:r>
              <a:rPr lang="en-US" sz="1400" b="1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Cost: </a:t>
            </a:r>
            <a:endParaRPr lang="en-US" sz="1400" b="0" i="0" u="none" strike="noStrike" baseline="0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en-US" sz="1400" b="1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SME/Trade Associations </a:t>
            </a:r>
            <a:endParaRPr lang="en-US" sz="1400" b="0" i="0" u="none" strike="noStrike" baseline="0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en-US" sz="1400" b="0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$3,725 South Africa and Ghana only </a:t>
            </a:r>
          </a:p>
          <a:p>
            <a:r>
              <a:rPr lang="en-US" sz="1400" b="0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$5,720 South Africa, Ghana &amp; Nigeria</a:t>
            </a:r>
          </a:p>
          <a:p>
            <a:r>
              <a:rPr lang="en-US" sz="1400" b="1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Large Company </a:t>
            </a:r>
            <a:endParaRPr lang="en-US" sz="1400" b="0" i="0" u="none" strike="noStrike" baseline="0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en-US" sz="1400" b="0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$6,520 South Africa and Ghana only </a:t>
            </a:r>
          </a:p>
          <a:p>
            <a:r>
              <a:rPr lang="en-US" sz="1400" b="0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$10,300 South Africa, Ghana &amp; Nigeria </a:t>
            </a:r>
          </a:p>
          <a:p>
            <a:r>
              <a:rPr lang="en-US" sz="1400" b="1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Additional Company Participants </a:t>
            </a:r>
            <a:endParaRPr lang="en-US" sz="1400" b="0" i="0" u="none" strike="noStrike" baseline="0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en-US" sz="1400" b="0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$800 SMEs / $1300 Large Company </a:t>
            </a:r>
          </a:p>
          <a:p>
            <a:r>
              <a:rPr lang="en-US" sz="1400" b="0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</a:rPr>
              <a:t>(Limit 2 participants per company) </a:t>
            </a:r>
            <a:endParaRPr lang="en-US" sz="1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accent4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702A5-126F-4BFB-A0DE-7B8FC26C2E0C}"/>
              </a:ext>
            </a:extLst>
          </p:cNvPr>
          <p:cNvSpPr/>
          <p:nvPr/>
        </p:nvSpPr>
        <p:spPr>
          <a:xfrm>
            <a:off x="0" y="6271583"/>
            <a:ext cx="12192000" cy="586417"/>
          </a:xfrm>
          <a:prstGeom prst="rect">
            <a:avLst/>
          </a:prstGeom>
          <a:solidFill>
            <a:srgbClr val="06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4FCC2-3872-4B20-B1E9-F68355D06E7E}"/>
              </a:ext>
            </a:extLst>
          </p:cNvPr>
          <p:cNvSpPr txBox="1"/>
          <p:nvPr/>
        </p:nvSpPr>
        <p:spPr>
          <a:xfrm>
            <a:off x="224597" y="6433986"/>
            <a:ext cx="3908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COMMERCIAL SERVICE </a:t>
            </a: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GDEI Trade Mission to Africa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C8BA1-2570-466D-B51D-3BDF8A066142}"/>
              </a:ext>
            </a:extLst>
          </p:cNvPr>
          <p:cNvSpPr txBox="1"/>
          <p:nvPr/>
        </p:nvSpPr>
        <p:spPr>
          <a:xfrm>
            <a:off x="8907089" y="6433986"/>
            <a:ext cx="3060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trade.gov/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export-solutions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E6EF7A3-56DB-4FCA-8085-61BE1A6D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7" y="-19118"/>
            <a:ext cx="7869936" cy="1615440"/>
          </a:xfrm>
          <a:prstGeom prst="rect">
            <a:avLst/>
          </a:prstGeom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1990C1A-1DF8-4FC5-807F-708EF1F68D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b="8470"/>
          <a:stretch/>
        </p:blipFill>
        <p:spPr>
          <a:xfrm>
            <a:off x="0" y="6684"/>
            <a:ext cx="3996647" cy="6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rotteaux | Woolwich Works">
            <a:extLst>
              <a:ext uri="{FF2B5EF4-FFF2-40B4-BE49-F238E27FC236}">
                <a16:creationId xmlns:a16="http://schemas.microsoft.com/office/drawing/2014/main" id="{200DA19C-5B93-46E8-94AE-65D81A6C8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r="31989"/>
          <a:stretch/>
        </p:blipFill>
        <p:spPr bwMode="auto">
          <a:xfrm>
            <a:off x="0" y="0"/>
            <a:ext cx="3996647" cy="6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0702A5-126F-4BFB-A0DE-7B8FC26C2E0C}"/>
              </a:ext>
            </a:extLst>
          </p:cNvPr>
          <p:cNvSpPr/>
          <p:nvPr/>
        </p:nvSpPr>
        <p:spPr>
          <a:xfrm>
            <a:off x="0" y="6271583"/>
            <a:ext cx="12192000" cy="586417"/>
          </a:xfrm>
          <a:prstGeom prst="rect">
            <a:avLst/>
          </a:prstGeom>
          <a:solidFill>
            <a:srgbClr val="06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4FCC2-3872-4B20-B1E9-F68355D06E7E}"/>
              </a:ext>
            </a:extLst>
          </p:cNvPr>
          <p:cNvSpPr txBox="1"/>
          <p:nvPr/>
        </p:nvSpPr>
        <p:spPr>
          <a:xfrm>
            <a:off x="224597" y="6433986"/>
            <a:ext cx="3908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64C5E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COMMERCIAL SERVICE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GDEI Trade Mission to Africa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C8BA1-2570-466D-B51D-3BDF8A066142}"/>
              </a:ext>
            </a:extLst>
          </p:cNvPr>
          <p:cNvSpPr txBox="1"/>
          <p:nvPr/>
        </p:nvSpPr>
        <p:spPr>
          <a:xfrm>
            <a:off x="8907089" y="6433986"/>
            <a:ext cx="3060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64C5E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trade.gov/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export-solutions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E6EF7A3-56DB-4FCA-8085-61BE1A6D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7" y="-19118"/>
            <a:ext cx="7869936" cy="1615440"/>
          </a:xfrm>
          <a:prstGeom prst="rect">
            <a:avLst/>
          </a:prstGeom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1990C1A-1DF8-4FC5-807F-708EF1F68D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b="8470"/>
          <a:stretch/>
        </p:blipFill>
        <p:spPr>
          <a:xfrm>
            <a:off x="0" y="6684"/>
            <a:ext cx="3996647" cy="626489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DC689F-4EAE-C779-CFB0-BBF4B98C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D54E9-6060-4E4B-6204-0B9D421AFB42}"/>
              </a:ext>
            </a:extLst>
          </p:cNvPr>
          <p:cNvSpPr txBox="1"/>
          <p:nvPr/>
        </p:nvSpPr>
        <p:spPr>
          <a:xfrm>
            <a:off x="6298063" y="43060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39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9DEE8E-8DE1-DE70-27F1-371D0720C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78658"/>
              </p:ext>
            </p:extLst>
          </p:nvPr>
        </p:nvGraphicFramePr>
        <p:xfrm>
          <a:off x="4391321" y="1596322"/>
          <a:ext cx="7133022" cy="4667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483">
                  <a:extLst>
                    <a:ext uri="{9D8B030D-6E8A-4147-A177-3AD203B41FA5}">
                      <a16:colId xmlns:a16="http://schemas.microsoft.com/office/drawing/2014/main" val="3357537487"/>
                    </a:ext>
                  </a:extLst>
                </a:gridCol>
                <a:gridCol w="4107539">
                  <a:extLst>
                    <a:ext uri="{9D8B030D-6E8A-4147-A177-3AD203B41FA5}">
                      <a16:colId xmlns:a16="http://schemas.microsoft.com/office/drawing/2014/main" val="1545173295"/>
                    </a:ext>
                  </a:extLst>
                </a:gridCol>
              </a:tblGrid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Sunday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August 6,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Trade Mission Participants Arrive in South Africa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Welcome Reception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1093453039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Monday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August 7, 2023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Regional Market Briefings – AM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B2B Matchmaking Meetings -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3730002919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Tuesday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August 8, 2023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B2B Matchmaking Meetings Continue AM/PM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Optional site visits to manufacturing facilities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3235134613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 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August 9,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Travel day to Ghana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310072329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Thursday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August 10,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B2B meetings AM/PM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Welcome Reception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3237616107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Friday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August 11,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B2B Matchmaking Meetings Continue AM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spc="-5">
                          <a:effectLst/>
                        </a:rPr>
                        <a:t>Optional site visits to manufacturing facilities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3292705267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Saturday &amp; Sunday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August 12-13,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Weekend in Ghana and depart for Nigeria for optional stop in Lagos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1524197073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August 14,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B2B Matchmaking Meetings AM/PM</a:t>
                      </a: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Welcome Luncheon or Dinner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378666651"/>
                  </a:ext>
                </a:extLst>
              </a:tr>
              <a:tr h="51861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August 15,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B2B Matchmaking Meetings AM/PM</a:t>
                      </a: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Trade Mission concludes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54610" marB="54610"/>
                </a:tc>
                <a:extLst>
                  <a:ext uri="{0D108BD9-81ED-4DB2-BD59-A6C34878D82A}">
                    <a16:rowId xmlns:a16="http://schemas.microsoft.com/office/drawing/2014/main" val="118622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25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7B61-D0D5-4F4E-9B3A-30383ADC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487" y="1136073"/>
            <a:ext cx="6784877" cy="17087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Two-Tier Vetting Process</a:t>
            </a:r>
            <a:b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200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The Grotteaux | Woolwich Works">
            <a:extLst>
              <a:ext uri="{FF2B5EF4-FFF2-40B4-BE49-F238E27FC236}">
                <a16:creationId xmlns:a16="http://schemas.microsoft.com/office/drawing/2014/main" id="{200DA19C-5B93-46E8-94AE-65D81A6C8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r="31989"/>
          <a:stretch/>
        </p:blipFill>
        <p:spPr bwMode="auto">
          <a:xfrm>
            <a:off x="0" y="0"/>
            <a:ext cx="3996647" cy="6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79943C-9D0E-44FF-B9C8-5D48E64DB880}"/>
              </a:ext>
            </a:extLst>
          </p:cNvPr>
          <p:cNvSpPr/>
          <p:nvPr/>
        </p:nvSpPr>
        <p:spPr>
          <a:xfrm>
            <a:off x="4504078" y="2106454"/>
            <a:ext cx="727228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Official, Executive-Led Trade Missions</a:t>
            </a:r>
          </a:p>
          <a:p>
            <a:endParaRPr lang="en-US" sz="300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Vetting - Internet Search &amp; Lexis-Nexis, 51% US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International Trade Specialist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Overseas Embassy Office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Experience, export success, market potential,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1 Panel Evaluation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Vetting Criteria &amp; Scoring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Suitability, Potential, Consistency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Recommendations for Tier 2 Panel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2 Panel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702A5-126F-4BFB-A0DE-7B8FC26C2E0C}"/>
              </a:ext>
            </a:extLst>
          </p:cNvPr>
          <p:cNvSpPr/>
          <p:nvPr/>
        </p:nvSpPr>
        <p:spPr>
          <a:xfrm>
            <a:off x="0" y="6271583"/>
            <a:ext cx="12192000" cy="586417"/>
          </a:xfrm>
          <a:prstGeom prst="rect">
            <a:avLst/>
          </a:prstGeom>
          <a:solidFill>
            <a:srgbClr val="06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4FCC2-3872-4B20-B1E9-F68355D06E7E}"/>
              </a:ext>
            </a:extLst>
          </p:cNvPr>
          <p:cNvSpPr txBox="1"/>
          <p:nvPr/>
        </p:nvSpPr>
        <p:spPr>
          <a:xfrm>
            <a:off x="224597" y="6433986"/>
            <a:ext cx="3908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COMMERCIAL SERVICE </a:t>
            </a: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GDEI Trade Mission to Africa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C8BA1-2570-466D-B51D-3BDF8A066142}"/>
              </a:ext>
            </a:extLst>
          </p:cNvPr>
          <p:cNvSpPr txBox="1"/>
          <p:nvPr/>
        </p:nvSpPr>
        <p:spPr>
          <a:xfrm>
            <a:off x="8907089" y="6433986"/>
            <a:ext cx="3060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trade.gov/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export-solutions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E6EF7A3-56DB-4FCA-8085-61BE1A6D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7" y="-19118"/>
            <a:ext cx="7869936" cy="1615440"/>
          </a:xfrm>
          <a:prstGeom prst="rect">
            <a:avLst/>
          </a:prstGeom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1990C1A-1DF8-4FC5-807F-708EF1F68D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b="8470"/>
          <a:stretch/>
        </p:blipFill>
        <p:spPr>
          <a:xfrm>
            <a:off x="0" y="6684"/>
            <a:ext cx="3996647" cy="626489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CD52C3-BB0B-46D8-8CD2-D638AB983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69480"/>
              </p:ext>
            </p:extLst>
          </p:nvPr>
        </p:nvGraphicFramePr>
        <p:xfrm>
          <a:off x="4878160" y="4481656"/>
          <a:ext cx="6898204" cy="1708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952">
                  <a:extLst>
                    <a:ext uri="{9D8B030D-6E8A-4147-A177-3AD203B41FA5}">
                      <a16:colId xmlns:a16="http://schemas.microsoft.com/office/drawing/2014/main" val="3506204265"/>
                    </a:ext>
                  </a:extLst>
                </a:gridCol>
                <a:gridCol w="2248131">
                  <a:extLst>
                    <a:ext uri="{9D8B030D-6E8A-4147-A177-3AD203B41FA5}">
                      <a16:colId xmlns:a16="http://schemas.microsoft.com/office/drawing/2014/main" val="1491403527"/>
                    </a:ext>
                  </a:extLst>
                </a:gridCol>
                <a:gridCol w="2406121">
                  <a:extLst>
                    <a:ext uri="{9D8B030D-6E8A-4147-A177-3AD203B41FA5}">
                      <a16:colId xmlns:a16="http://schemas.microsoft.com/office/drawing/2014/main" val="318368410"/>
                    </a:ext>
                  </a:extLst>
                </a:gridCol>
              </a:tblGrid>
              <a:tr h="249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Office</a:t>
                      </a:r>
                      <a:endParaRPr lang="en-US" sz="12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Tier 1</a:t>
                      </a:r>
                      <a:endParaRPr lang="en-US" sz="12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Tier 2</a:t>
                      </a:r>
                      <a:endParaRPr lang="en-US" sz="12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432523"/>
                  </a:ext>
                </a:extLst>
              </a:tr>
              <a:tr h="249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Trade Missions Office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Program Manager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Director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282072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Office of Public Engagement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Deputy Director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Director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84468"/>
                  </a:ext>
                </a:extLst>
              </a:tr>
              <a:tr h="249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Global Markets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Country Managers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Director of Office/Region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249474"/>
                  </a:ext>
                </a:extLst>
              </a:tr>
              <a:tr h="249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Industry &amp; Analysis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Industry Analysts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Director(s) of Sector(s)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153292"/>
                  </a:ext>
                </a:extLst>
              </a:tr>
              <a:tr h="249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Office of General Counsel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Liaison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Attorney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585342"/>
                  </a:ext>
                </a:extLst>
              </a:tr>
              <a:tr h="249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Overseas Offices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Commercial Specialist/Officer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Deputy Assistant Secretary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15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76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rotteaux | Woolwich Works">
            <a:extLst>
              <a:ext uri="{FF2B5EF4-FFF2-40B4-BE49-F238E27FC236}">
                <a16:creationId xmlns:a16="http://schemas.microsoft.com/office/drawing/2014/main" id="{200DA19C-5B93-46E8-94AE-65D81A6C8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r="31989"/>
          <a:stretch/>
        </p:blipFill>
        <p:spPr bwMode="auto">
          <a:xfrm>
            <a:off x="0" y="0"/>
            <a:ext cx="3996647" cy="6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0702A5-126F-4BFB-A0DE-7B8FC26C2E0C}"/>
              </a:ext>
            </a:extLst>
          </p:cNvPr>
          <p:cNvSpPr/>
          <p:nvPr/>
        </p:nvSpPr>
        <p:spPr>
          <a:xfrm>
            <a:off x="0" y="6271583"/>
            <a:ext cx="12192000" cy="586417"/>
          </a:xfrm>
          <a:prstGeom prst="rect">
            <a:avLst/>
          </a:prstGeom>
          <a:solidFill>
            <a:srgbClr val="06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4FCC2-3872-4B20-B1E9-F68355D06E7E}"/>
              </a:ext>
            </a:extLst>
          </p:cNvPr>
          <p:cNvSpPr txBox="1"/>
          <p:nvPr/>
        </p:nvSpPr>
        <p:spPr>
          <a:xfrm>
            <a:off x="224597" y="6433986"/>
            <a:ext cx="3908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COMMERCIAL SERVICE </a:t>
            </a: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GDEI Trade Mission to Africa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C8BA1-2570-466D-B51D-3BDF8A066142}"/>
              </a:ext>
            </a:extLst>
          </p:cNvPr>
          <p:cNvSpPr txBox="1"/>
          <p:nvPr/>
        </p:nvSpPr>
        <p:spPr>
          <a:xfrm>
            <a:off x="8907089" y="6433986"/>
            <a:ext cx="3060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trade.gov/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export-solutions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E6EF7A3-56DB-4FCA-8085-61BE1A6D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7" y="-19118"/>
            <a:ext cx="7869936" cy="1615440"/>
          </a:xfrm>
          <a:prstGeom prst="rect">
            <a:avLst/>
          </a:prstGeom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1990C1A-1DF8-4FC5-807F-708EF1F68D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b="8470"/>
          <a:stretch/>
        </p:blipFill>
        <p:spPr>
          <a:xfrm>
            <a:off x="0" y="6685"/>
            <a:ext cx="3996647" cy="626489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74B4B8-7209-8F80-6EF7-38E0E8D42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58391"/>
              </p:ext>
            </p:extLst>
          </p:nvPr>
        </p:nvGraphicFramePr>
        <p:xfrm>
          <a:off x="4751109" y="1758726"/>
          <a:ext cx="6956981" cy="441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967">
                  <a:extLst>
                    <a:ext uri="{9D8B030D-6E8A-4147-A177-3AD203B41FA5}">
                      <a16:colId xmlns:a16="http://schemas.microsoft.com/office/drawing/2014/main" val="2103822749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1275032678"/>
                    </a:ext>
                  </a:extLst>
                </a:gridCol>
                <a:gridCol w="743213">
                  <a:extLst>
                    <a:ext uri="{9D8B030D-6E8A-4147-A177-3AD203B41FA5}">
                      <a16:colId xmlns:a16="http://schemas.microsoft.com/office/drawing/2014/main" val="373423831"/>
                    </a:ext>
                  </a:extLst>
                </a:gridCol>
                <a:gridCol w="743213">
                  <a:extLst>
                    <a:ext uri="{9D8B030D-6E8A-4147-A177-3AD203B41FA5}">
                      <a16:colId xmlns:a16="http://schemas.microsoft.com/office/drawing/2014/main" val="2222774238"/>
                    </a:ext>
                  </a:extLst>
                </a:gridCol>
                <a:gridCol w="785773">
                  <a:extLst>
                    <a:ext uri="{9D8B030D-6E8A-4147-A177-3AD203B41FA5}">
                      <a16:colId xmlns:a16="http://schemas.microsoft.com/office/drawing/2014/main" val="354510959"/>
                    </a:ext>
                  </a:extLst>
                </a:gridCol>
                <a:gridCol w="785773">
                  <a:extLst>
                    <a:ext uri="{9D8B030D-6E8A-4147-A177-3AD203B41FA5}">
                      <a16:colId xmlns:a16="http://schemas.microsoft.com/office/drawing/2014/main" val="3264708175"/>
                    </a:ext>
                  </a:extLst>
                </a:gridCol>
              </a:tblGrid>
              <a:tr h="5609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GDEI Business Trade Mission to South Africa, Ghana, optional stop Nigeria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DATE: Aug 6-15, 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 Sponsorship Opportunities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7530"/>
                  </a:ext>
                </a:extLst>
              </a:tr>
              <a:tr h="21457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Sponsorship Benefits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Diamond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Platinum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Gold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Silver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Bronze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698938779"/>
                  </a:ext>
                </a:extLst>
              </a:tr>
              <a:tr h="214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$2,500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3694224735"/>
                  </a:ext>
                </a:extLst>
              </a:tr>
              <a:tr h="747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Company recognition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Feature company logo on all event materials and marketing (printed and digital)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3060246837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Advertisement in trade mission booklet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Full Page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3/4 page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1/2 page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1/4 page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1/8 page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1696369954"/>
                  </a:ext>
                </a:extLst>
              </a:tr>
              <a:tr h="186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List of Trade Mission participants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2888417764"/>
                  </a:ext>
                </a:extLst>
              </a:tr>
              <a:tr h="186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Networking receptions tickets (per country)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2172153431"/>
                  </a:ext>
                </a:extLst>
              </a:tr>
              <a:tr h="202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Reserved seating at receptions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3894124171"/>
                  </a:ext>
                </a:extLst>
              </a:tr>
              <a:tr h="202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Special podium recognition at event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1575851798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Breakfast, lunch and/or dinner admission (per event, per country.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extLst>
                  <a:ext uri="{0D108BD9-81ED-4DB2-BD59-A6C34878D82A}">
                    <a16:rowId xmlns:a16="http://schemas.microsoft.com/office/drawing/2014/main" val="527257261"/>
                  </a:ext>
                </a:extLst>
              </a:tr>
              <a:tr h="131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Exhibit space in Ghana Trade Show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</a:rPr>
                        <a:t>Table display for promotional materials, corporate gifts, lanyards, and giveaway items, etc.</a:t>
                      </a:r>
                      <a:endParaRPr lang="en-US" sz="120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</a:rPr>
                        <a:t>Opportunity to provide conference bags with company logo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Premium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Standard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Standard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4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7B61-D0D5-4F4E-9B3A-30383ADC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487" y="1314122"/>
            <a:ext cx="6784877" cy="1832678"/>
          </a:xfrm>
        </p:spPr>
        <p:txBody>
          <a:bodyPr>
            <a:normAutofit/>
          </a:bodyPr>
          <a:lstStyle/>
          <a:p>
            <a:b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Team Contacts</a:t>
            </a:r>
            <a:br>
              <a:rPr lang="en-US" sz="36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200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The Grotteaux | Woolwich Works">
            <a:extLst>
              <a:ext uri="{FF2B5EF4-FFF2-40B4-BE49-F238E27FC236}">
                <a16:creationId xmlns:a16="http://schemas.microsoft.com/office/drawing/2014/main" id="{200DA19C-5B93-46E8-94AE-65D81A6C8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r="31989"/>
          <a:stretch/>
        </p:blipFill>
        <p:spPr bwMode="auto">
          <a:xfrm>
            <a:off x="0" y="0"/>
            <a:ext cx="3996647" cy="6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79943C-9D0E-44FF-B9C8-5D48E64DB880}"/>
              </a:ext>
            </a:extLst>
          </p:cNvPr>
          <p:cNvSpPr/>
          <p:nvPr/>
        </p:nvSpPr>
        <p:spPr>
          <a:xfrm>
            <a:off x="5000723" y="2690220"/>
            <a:ext cx="61872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leads: Terri Batch, Nathalie Scharf</a:t>
            </a:r>
          </a:p>
          <a:p>
            <a:endParaRPr lang="en-US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Recruitment/vetting: Eve Lerman, Dusan Marinkovic</a:t>
            </a:r>
          </a:p>
          <a:p>
            <a:endParaRPr lang="en-US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Sponsorships: Nathalie Jeudy, Fernando Bentz</a:t>
            </a:r>
          </a:p>
          <a:p>
            <a:endParaRPr lang="en-US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rgbClr val="0631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TM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631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accent4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702A5-126F-4BFB-A0DE-7B8FC26C2E0C}"/>
              </a:ext>
            </a:extLst>
          </p:cNvPr>
          <p:cNvSpPr/>
          <p:nvPr/>
        </p:nvSpPr>
        <p:spPr>
          <a:xfrm>
            <a:off x="0" y="6271583"/>
            <a:ext cx="12192000" cy="586417"/>
          </a:xfrm>
          <a:prstGeom prst="rect">
            <a:avLst/>
          </a:prstGeom>
          <a:solidFill>
            <a:srgbClr val="06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4FCC2-3872-4B20-B1E9-F68355D06E7E}"/>
              </a:ext>
            </a:extLst>
          </p:cNvPr>
          <p:cNvSpPr txBox="1"/>
          <p:nvPr/>
        </p:nvSpPr>
        <p:spPr>
          <a:xfrm>
            <a:off x="224597" y="6433986"/>
            <a:ext cx="3908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COMMERCIAL SERVICE </a:t>
            </a: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GDEI Trade Mission to Africa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C8BA1-2570-466D-B51D-3BDF8A066142}"/>
              </a:ext>
            </a:extLst>
          </p:cNvPr>
          <p:cNvSpPr txBox="1"/>
          <p:nvPr/>
        </p:nvSpPr>
        <p:spPr>
          <a:xfrm>
            <a:off x="8907089" y="6433986"/>
            <a:ext cx="3060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64C5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trade.gov/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export-solutions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E6EF7A3-56DB-4FCA-8085-61BE1A6D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7" y="-19118"/>
            <a:ext cx="7869936" cy="1615440"/>
          </a:xfrm>
          <a:prstGeom prst="rect">
            <a:avLst/>
          </a:prstGeom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1990C1A-1DF8-4FC5-807F-708EF1F68D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b="8470"/>
          <a:stretch/>
        </p:blipFill>
        <p:spPr>
          <a:xfrm>
            <a:off x="0" y="6684"/>
            <a:ext cx="3996647" cy="6264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36F0DF-92E5-EB20-2ACE-19A2E364B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755" y="4738213"/>
            <a:ext cx="1004552" cy="998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FD0265-17A8-DBBC-5816-32412AC6B8C8}"/>
              </a:ext>
            </a:extLst>
          </p:cNvPr>
          <p:cNvSpPr txBox="1"/>
          <p:nvPr/>
        </p:nvSpPr>
        <p:spPr>
          <a:xfrm>
            <a:off x="6298063" y="4306047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000" b="0" i="1" u="none" strike="noStrike" baseline="0" dirty="0">
                <a:solidFill>
                  <a:srgbClr val="161616"/>
                </a:solidFill>
                <a:latin typeface="Open Sans" panose="020B0606030504020204" pitchFamily="34" charset="0"/>
              </a:rPr>
              <a:t>Scan the code, or visit: </a:t>
            </a:r>
            <a:r>
              <a:rPr lang="en-US" sz="1800" b="0" i="1" u="none" strike="noStrike" baseline="0" dirty="0">
                <a:solidFill>
                  <a:srgbClr val="006FC0"/>
                </a:solidFill>
                <a:latin typeface="Open Sans" panose="020B0606030504020204" pitchFamily="34" charset="0"/>
              </a:rPr>
              <a:t>trade.gov/global-diversity-export-initiative-mission-</a:t>
            </a:r>
            <a:r>
              <a:rPr lang="en-US" sz="1800" b="0" i="1" u="none" strike="noStrike" baseline="0" dirty="0" err="1">
                <a:solidFill>
                  <a:srgbClr val="006FC0"/>
                </a:solidFill>
                <a:latin typeface="Open Sans" panose="020B0606030504020204" pitchFamily="34" charset="0"/>
              </a:rPr>
              <a:t>africa</a:t>
            </a:r>
            <a:r>
              <a:rPr lang="en-US" sz="1800" b="0" i="1" u="none" strike="noStrike" baseline="0" dirty="0">
                <a:solidFill>
                  <a:srgbClr val="006FC0"/>
                </a:solidFill>
                <a:latin typeface="Open Sans" panose="020B0606030504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 Colors">
      <a:dk1>
        <a:srgbClr val="939597"/>
      </a:dk1>
      <a:lt1>
        <a:srgbClr val="FFFFFF"/>
      </a:lt1>
      <a:dk2>
        <a:srgbClr val="063163"/>
      </a:dk2>
      <a:lt2>
        <a:srgbClr val="FFFFFF"/>
      </a:lt2>
      <a:accent1>
        <a:srgbClr val="379FD3"/>
      </a:accent1>
      <a:accent2>
        <a:srgbClr val="E2231A"/>
      </a:accent2>
      <a:accent3>
        <a:srgbClr val="64C5E2"/>
      </a:accent3>
      <a:accent4>
        <a:srgbClr val="E6E6E6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B065B8D9FAD4B8932581FE45B36B7" ma:contentTypeVersion="4" ma:contentTypeDescription="Create a new document." ma:contentTypeScope="" ma:versionID="24655f1147cd686699d33c1a8cc601b3">
  <xsd:schema xmlns:xsd="http://www.w3.org/2001/XMLSchema" xmlns:xs="http://www.w3.org/2001/XMLSchema" xmlns:p="http://schemas.microsoft.com/office/2006/metadata/properties" xmlns:ns2="e4fa8da1-5393-4e4d-b394-19cfe65544f6" xmlns:ns3="dbccc8cc-3a2f-45b2-9ff1-2a4a178ef9ec" targetNamespace="http://schemas.microsoft.com/office/2006/metadata/properties" ma:root="true" ma:fieldsID="96c241a7ec1486a0c534afc88bc9e818" ns2:_="" ns3:_="">
    <xsd:import namespace="e4fa8da1-5393-4e4d-b394-19cfe65544f6"/>
    <xsd:import namespace="dbccc8cc-3a2f-45b2-9ff1-2a4a178ef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a8da1-5393-4e4d-b394-19cfe6554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cc8cc-3a2f-45b2-9ff1-2a4a178ef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C4ED7E-9D2A-4975-8F71-EB66FEBDC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AD3AC7-C52F-49F2-BFC2-825A551CC1F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5ee7fae-4006-43b8-a716-809e91d93b44"/>
    <ds:schemaRef ds:uri="bad8f381-7b47-4c72-89d0-cf630b727035"/>
    <ds:schemaRef ds:uri="http://purl.org/dc/elements/1.1/"/>
    <ds:schemaRef ds:uri="cfd497a2-99bd-4d3c-80d3-7982a99dbd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477504-86C1-4A05-B29C-A6D580144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a8da1-5393-4e4d-b394-19cfe65544f6"/>
    <ds:schemaRef ds:uri="dbccc8cc-3a2f-45b2-9ff1-2a4a178ef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32029</TotalTime>
  <Words>668</Words>
  <Application>Microsoft Office PowerPoint</Application>
  <PresentationFormat>Widescreen</PresentationFormat>
  <Paragraphs>197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 Light</vt:lpstr>
      <vt:lpstr>Symbol</vt:lpstr>
      <vt:lpstr>Open Sans</vt:lpstr>
      <vt:lpstr>Wingdings</vt:lpstr>
      <vt:lpstr>Calibri</vt:lpstr>
      <vt:lpstr>Arial</vt:lpstr>
      <vt:lpstr>Office Theme</vt:lpstr>
      <vt:lpstr>PowerPoint Presentation</vt:lpstr>
      <vt:lpstr>Executive-Led Trade Mission </vt:lpstr>
      <vt:lpstr>PowerPoint Presentation</vt:lpstr>
      <vt:lpstr>Two-Tier Vetting Process </vt:lpstr>
      <vt:lpstr>PowerPoint Presentation</vt:lpstr>
      <vt:lpstr>  Core Team Contacts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Satriale</dc:creator>
  <cp:lastModifiedBy>Eugene Uhm</cp:lastModifiedBy>
  <cp:revision>13</cp:revision>
  <dcterms:created xsi:type="dcterms:W3CDTF">2019-10-31T12:24:13Z</dcterms:created>
  <dcterms:modified xsi:type="dcterms:W3CDTF">2023-04-28T14:46:47Z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0x010100874B065B8D9FAD4B8932581FE45B36B7</vt:lpwstr>
  </property>
</Properties>
</file>