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2.jpg" ContentType="image/jpeg"/>
  <Override PartName="/ppt/media/image14.jp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316" r:id="rId4"/>
    <p:sldId id="267" r:id="rId5"/>
    <p:sldId id="520" r:id="rId6"/>
    <p:sldId id="639" r:id="rId7"/>
    <p:sldId id="285" r:id="rId8"/>
    <p:sldId id="286" r:id="rId9"/>
    <p:sldId id="347" r:id="rId10"/>
    <p:sldId id="310" r:id="rId11"/>
    <p:sldId id="307" r:id="rId12"/>
    <p:sldId id="305" r:id="rId13"/>
    <p:sldId id="306" r:id="rId14"/>
    <p:sldId id="64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27424D-305B-70DB-612D-BFDEC59A941F}" name="Eugene Uhm" initials="EU" userId="S::UhmE@exim.gov::60d1edbb-ccb2-41c5-92ff-ad124a9c1935" providerId="AD"/>
  <p188:author id="{0EF39C66-C4BB-5DC2-A234-146534E5C6E7}" name="Jennifer Krause" initials="JK" userId="S::SimpsonJ@exim.gov::d1cb644d-c246-48ef-b7a1-6ffecdceeb9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53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3D7CC5-357E-4594-8781-8BBC1D68A778}" v="52" dt="2023-07-24T04:03:46.4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4660"/>
  </p:normalViewPr>
  <p:slideViewPr>
    <p:cSldViewPr snapToGrid="0">
      <p:cViewPr varScale="1">
        <p:scale>
          <a:sx n="85" d="100"/>
          <a:sy n="85" d="100"/>
        </p:scale>
        <p:origin x="60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4C1B95-299E-4E69-8CA2-8E3E3FEC9943}" type="datetimeFigureOut">
              <a:rPr lang="en-US" smtClean="0"/>
              <a:t>7/28/2023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9FCAB7-1036-421E-83A1-9C87C6FDDBC1}" type="slidenum">
              <a:rPr lang="en-US" smtClean="0"/>
              <a:t>‹#›</a:t>
            </a:fld>
            <a:endParaRPr lang="en-US"/>
          </a:p>
        </p:txBody>
      </p:sp>
    </p:spTree>
    <p:extLst>
      <p:ext uri="{BB962C8B-B14F-4D97-AF65-F5344CB8AC3E}">
        <p14:creationId xmlns:p14="http://schemas.microsoft.com/office/powerpoint/2010/main" val="242217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700" kern="1200" dirty="0">
                <a:solidFill>
                  <a:schemeClr val="tx1"/>
                </a:solidFill>
                <a:effectLst/>
                <a:latin typeface="+mn-lt"/>
                <a:ea typeface="+mn-ea"/>
                <a:cs typeface="+mn-cs"/>
              </a:rPr>
              <a:t>Our local trade specialists across the country engage with companies to help them develop an export strategy. This can include helping companies to operationalize for exporting, optimize their exporting procedures including compliance with export regulations, helping them find target markets through in-depth market research.</a:t>
            </a:r>
          </a:p>
          <a:p>
            <a:r>
              <a:rPr lang="en-US" sz="1700" kern="1200" dirty="0">
                <a:solidFill>
                  <a:schemeClr val="tx1"/>
                </a:solidFill>
                <a:effectLst/>
                <a:latin typeface="+mn-lt"/>
                <a:ea typeface="+mn-ea"/>
                <a:cs typeface="+mn-cs"/>
              </a:rPr>
              <a:t>We engage companies with our overseas offices to provide counseling on local market dynamics and market entry strategies. </a:t>
            </a:r>
          </a:p>
          <a:p>
            <a:r>
              <a:rPr lang="en-US" sz="1700" kern="1200" dirty="0">
                <a:solidFill>
                  <a:schemeClr val="tx1"/>
                </a:solidFill>
                <a:effectLst/>
                <a:latin typeface="+mn-lt"/>
                <a:ea typeface="+mn-ea"/>
                <a:cs typeface="+mn-cs"/>
              </a:rPr>
              <a:t>We customize matchmaking programs to help you speed your time to market by helping you find a co-development partner, customers, and/or end-users overseas.</a:t>
            </a:r>
          </a:p>
          <a:p>
            <a:r>
              <a:rPr lang="en-US" sz="1700" kern="1200" dirty="0">
                <a:solidFill>
                  <a:schemeClr val="tx1"/>
                </a:solidFill>
                <a:effectLst/>
                <a:latin typeface="+mn-lt"/>
                <a:ea typeface="+mn-ea"/>
                <a:cs typeface="+mn-cs"/>
              </a:rPr>
              <a:t>Once you’ve found a prospective partner, we can conduct a background check, called an International Company Profile, on that partner that evaluates their capabilities, legitimacy and financial strength. </a:t>
            </a:r>
          </a:p>
          <a:p>
            <a:r>
              <a:rPr lang="en-US" sz="1700" kern="1200" dirty="0">
                <a:solidFill>
                  <a:schemeClr val="tx1"/>
                </a:solidFill>
                <a:effectLst/>
                <a:latin typeface="+mn-lt"/>
                <a:ea typeface="+mn-ea"/>
                <a:cs typeface="+mn-cs"/>
              </a:rPr>
              <a:t>The U.S. Commercial Service is attends the major industry sector trade shows. In many cases, we bring international buyer delegations to the show to meet with U.S. companies.</a:t>
            </a:r>
            <a:endParaRPr lang="en-US" dirty="0"/>
          </a:p>
        </p:txBody>
      </p:sp>
      <p:sp>
        <p:nvSpPr>
          <p:cNvPr id="4" name="Slide Number Placeholder 3"/>
          <p:cNvSpPr>
            <a:spLocks noGrp="1"/>
          </p:cNvSpPr>
          <p:nvPr>
            <p:ph type="sldNum" sz="quarter" idx="10"/>
          </p:nvPr>
        </p:nvSpPr>
        <p:spPr/>
        <p:txBody>
          <a:bodyPr/>
          <a:lstStyle/>
          <a:p>
            <a:pPr>
              <a:defRPr/>
            </a:pPr>
            <a:fld id="{BCD89C00-9DB6-4F97-A721-F9BB957BE426}" type="slidenum">
              <a:rPr lang="en-US" smtClean="0"/>
              <a:pPr>
                <a:defRPr/>
              </a:pPr>
              <a:t>5</a:t>
            </a:fld>
            <a:endParaRPr lang="en-US" dirty="0"/>
          </a:p>
        </p:txBody>
      </p:sp>
    </p:spTree>
    <p:extLst>
      <p:ext uri="{BB962C8B-B14F-4D97-AF65-F5344CB8AC3E}">
        <p14:creationId xmlns:p14="http://schemas.microsoft.com/office/powerpoint/2010/main" val="3069354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E043014E-82BD-4FF9-8EC5-182E2C3ED1A6}" type="slidenum">
              <a:rPr lang="en-US" smtClean="0"/>
              <a:t>6</a:t>
            </a:fld>
            <a:endParaRPr lang="en-US"/>
          </a:p>
        </p:txBody>
      </p:sp>
    </p:spTree>
    <p:extLst>
      <p:ext uri="{BB962C8B-B14F-4D97-AF65-F5344CB8AC3E}">
        <p14:creationId xmlns:p14="http://schemas.microsoft.com/office/powerpoint/2010/main" val="3277393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043014E-82BD-4FF9-8EC5-182E2C3ED1A6}" type="slidenum">
              <a:rPr lang="en-US" smtClean="0"/>
              <a:t>7</a:t>
            </a:fld>
            <a:endParaRPr lang="en-US" dirty="0"/>
          </a:p>
        </p:txBody>
      </p:sp>
    </p:spTree>
    <p:extLst>
      <p:ext uri="{BB962C8B-B14F-4D97-AF65-F5344CB8AC3E}">
        <p14:creationId xmlns:p14="http://schemas.microsoft.com/office/powerpoint/2010/main" val="2510701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043014E-82BD-4FF9-8EC5-182E2C3ED1A6}" type="slidenum">
              <a:rPr lang="en-US" smtClean="0"/>
              <a:t>8</a:t>
            </a:fld>
            <a:endParaRPr lang="en-US" dirty="0"/>
          </a:p>
        </p:txBody>
      </p:sp>
    </p:spTree>
    <p:extLst>
      <p:ext uri="{BB962C8B-B14F-4D97-AF65-F5344CB8AC3E}">
        <p14:creationId xmlns:p14="http://schemas.microsoft.com/office/powerpoint/2010/main" val="1168032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43014E-82BD-4FF9-8EC5-182E2C3ED1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9939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43014E-82BD-4FF9-8EC5-182E2C3ED1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8379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43014E-82BD-4FF9-8EC5-182E2C3ED1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026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7FF7F-230F-4ECE-898F-9F3CD902CD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07EC8B-4710-48D6-B51F-1E127460E6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3DCD12-1A77-4985-A374-3001674A9FE4}"/>
              </a:ext>
            </a:extLst>
          </p:cNvPr>
          <p:cNvSpPr>
            <a:spLocks noGrp="1"/>
          </p:cNvSpPr>
          <p:nvPr>
            <p:ph type="dt" sz="half" idx="10"/>
          </p:nvPr>
        </p:nvSpPr>
        <p:spPr/>
        <p:txBody>
          <a:bodyPr/>
          <a:lstStyle/>
          <a:p>
            <a:fld id="{269860B4-09ED-4504-8D15-4C17BCA4A841}" type="datetimeFigureOut">
              <a:rPr lang="en-US" smtClean="0"/>
              <a:t>7/28/2023</a:t>
            </a:fld>
            <a:endParaRPr lang="en-US"/>
          </a:p>
        </p:txBody>
      </p:sp>
      <p:sp>
        <p:nvSpPr>
          <p:cNvPr id="5" name="Footer Placeholder 4">
            <a:extLst>
              <a:ext uri="{FF2B5EF4-FFF2-40B4-BE49-F238E27FC236}">
                <a16:creationId xmlns:a16="http://schemas.microsoft.com/office/drawing/2014/main" id="{C5D75B8D-ADAC-46D3-8E9A-081E6FDED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BC135C-CDE9-470F-B169-E6CC13A0FB8D}"/>
              </a:ext>
            </a:extLst>
          </p:cNvPr>
          <p:cNvSpPr>
            <a:spLocks noGrp="1"/>
          </p:cNvSpPr>
          <p:nvPr>
            <p:ph type="sldNum" sz="quarter" idx="12"/>
          </p:nvPr>
        </p:nvSpPr>
        <p:spPr/>
        <p:txBody>
          <a:bodyPr/>
          <a:lstStyle/>
          <a:p>
            <a:fld id="{C83FF4E6-E40B-42E8-BC49-AF42FBBFB1A3}" type="slidenum">
              <a:rPr lang="en-US" smtClean="0"/>
              <a:t>‹#›</a:t>
            </a:fld>
            <a:endParaRPr lang="en-US"/>
          </a:p>
        </p:txBody>
      </p:sp>
    </p:spTree>
    <p:extLst>
      <p:ext uri="{BB962C8B-B14F-4D97-AF65-F5344CB8AC3E}">
        <p14:creationId xmlns:p14="http://schemas.microsoft.com/office/powerpoint/2010/main" val="1749532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138C3-C5D2-45D9-87B4-AA138FBD0E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383D7C-C793-4008-8BB1-9D5FEAF7F0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DA1AE4-D008-4E30-98D1-3F2790A26FB5}"/>
              </a:ext>
            </a:extLst>
          </p:cNvPr>
          <p:cNvSpPr>
            <a:spLocks noGrp="1"/>
          </p:cNvSpPr>
          <p:nvPr>
            <p:ph type="dt" sz="half" idx="10"/>
          </p:nvPr>
        </p:nvSpPr>
        <p:spPr/>
        <p:txBody>
          <a:bodyPr/>
          <a:lstStyle/>
          <a:p>
            <a:fld id="{269860B4-09ED-4504-8D15-4C17BCA4A841}" type="datetimeFigureOut">
              <a:rPr lang="en-US" smtClean="0"/>
              <a:t>7/28/2023</a:t>
            </a:fld>
            <a:endParaRPr lang="en-US"/>
          </a:p>
        </p:txBody>
      </p:sp>
      <p:sp>
        <p:nvSpPr>
          <p:cNvPr id="5" name="Footer Placeholder 4">
            <a:extLst>
              <a:ext uri="{FF2B5EF4-FFF2-40B4-BE49-F238E27FC236}">
                <a16:creationId xmlns:a16="http://schemas.microsoft.com/office/drawing/2014/main" id="{6AB64E22-F187-4778-9B9F-8D71CEBC98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B18952-C9E5-4A04-B45F-F6AEA2ED9095}"/>
              </a:ext>
            </a:extLst>
          </p:cNvPr>
          <p:cNvSpPr>
            <a:spLocks noGrp="1"/>
          </p:cNvSpPr>
          <p:nvPr>
            <p:ph type="sldNum" sz="quarter" idx="12"/>
          </p:nvPr>
        </p:nvSpPr>
        <p:spPr/>
        <p:txBody>
          <a:bodyPr/>
          <a:lstStyle/>
          <a:p>
            <a:fld id="{C83FF4E6-E40B-42E8-BC49-AF42FBBFB1A3}" type="slidenum">
              <a:rPr lang="en-US" smtClean="0"/>
              <a:t>‹#›</a:t>
            </a:fld>
            <a:endParaRPr lang="en-US"/>
          </a:p>
        </p:txBody>
      </p:sp>
    </p:spTree>
    <p:extLst>
      <p:ext uri="{BB962C8B-B14F-4D97-AF65-F5344CB8AC3E}">
        <p14:creationId xmlns:p14="http://schemas.microsoft.com/office/powerpoint/2010/main" val="41086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74902F-90A3-406C-AAF3-6CEF8F81AF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493136-A587-412D-9240-406FF50BF3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C365BF-1511-43A7-977F-77C7AAC275F8}"/>
              </a:ext>
            </a:extLst>
          </p:cNvPr>
          <p:cNvSpPr>
            <a:spLocks noGrp="1"/>
          </p:cNvSpPr>
          <p:nvPr>
            <p:ph type="dt" sz="half" idx="10"/>
          </p:nvPr>
        </p:nvSpPr>
        <p:spPr/>
        <p:txBody>
          <a:bodyPr/>
          <a:lstStyle/>
          <a:p>
            <a:fld id="{269860B4-09ED-4504-8D15-4C17BCA4A841}" type="datetimeFigureOut">
              <a:rPr lang="en-US" smtClean="0"/>
              <a:t>7/28/2023</a:t>
            </a:fld>
            <a:endParaRPr lang="en-US"/>
          </a:p>
        </p:txBody>
      </p:sp>
      <p:sp>
        <p:nvSpPr>
          <p:cNvPr id="5" name="Footer Placeholder 4">
            <a:extLst>
              <a:ext uri="{FF2B5EF4-FFF2-40B4-BE49-F238E27FC236}">
                <a16:creationId xmlns:a16="http://schemas.microsoft.com/office/drawing/2014/main" id="{A1755C75-F395-4283-8C90-62CB31159C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584688-C3F4-431F-9C03-CF31BB0A34DD}"/>
              </a:ext>
            </a:extLst>
          </p:cNvPr>
          <p:cNvSpPr>
            <a:spLocks noGrp="1"/>
          </p:cNvSpPr>
          <p:nvPr>
            <p:ph type="sldNum" sz="quarter" idx="12"/>
          </p:nvPr>
        </p:nvSpPr>
        <p:spPr/>
        <p:txBody>
          <a:bodyPr/>
          <a:lstStyle/>
          <a:p>
            <a:fld id="{C83FF4E6-E40B-42E8-BC49-AF42FBBFB1A3}" type="slidenum">
              <a:rPr lang="en-US" smtClean="0"/>
              <a:t>‹#›</a:t>
            </a:fld>
            <a:endParaRPr lang="en-US"/>
          </a:p>
        </p:txBody>
      </p:sp>
    </p:spTree>
    <p:extLst>
      <p:ext uri="{BB962C8B-B14F-4D97-AF65-F5344CB8AC3E}">
        <p14:creationId xmlns:p14="http://schemas.microsoft.com/office/powerpoint/2010/main" val="4153068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ADAC6-C93B-4B9B-81EF-7E8BBCEE89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848A72-BC29-4D31-8C71-2F1AC3F62E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9FBBB6-D1A8-4A31-AF74-CC9BE8652925}"/>
              </a:ext>
            </a:extLst>
          </p:cNvPr>
          <p:cNvSpPr>
            <a:spLocks noGrp="1"/>
          </p:cNvSpPr>
          <p:nvPr>
            <p:ph type="dt" sz="half" idx="10"/>
          </p:nvPr>
        </p:nvSpPr>
        <p:spPr/>
        <p:txBody>
          <a:bodyPr/>
          <a:lstStyle/>
          <a:p>
            <a:fld id="{269860B4-09ED-4504-8D15-4C17BCA4A841}" type="datetimeFigureOut">
              <a:rPr lang="en-US" smtClean="0"/>
              <a:t>7/28/2023</a:t>
            </a:fld>
            <a:endParaRPr lang="en-US"/>
          </a:p>
        </p:txBody>
      </p:sp>
      <p:sp>
        <p:nvSpPr>
          <p:cNvPr id="5" name="Footer Placeholder 4">
            <a:extLst>
              <a:ext uri="{FF2B5EF4-FFF2-40B4-BE49-F238E27FC236}">
                <a16:creationId xmlns:a16="http://schemas.microsoft.com/office/drawing/2014/main" id="{6CAFC00E-6CB3-4E30-8CA7-6F2126DF57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DC68A8-85D1-4304-B574-E832C8E4DEBC}"/>
              </a:ext>
            </a:extLst>
          </p:cNvPr>
          <p:cNvSpPr>
            <a:spLocks noGrp="1"/>
          </p:cNvSpPr>
          <p:nvPr>
            <p:ph type="sldNum" sz="quarter" idx="12"/>
          </p:nvPr>
        </p:nvSpPr>
        <p:spPr/>
        <p:txBody>
          <a:bodyPr/>
          <a:lstStyle/>
          <a:p>
            <a:fld id="{C83FF4E6-E40B-42E8-BC49-AF42FBBFB1A3}" type="slidenum">
              <a:rPr lang="en-US" smtClean="0"/>
              <a:t>‹#›</a:t>
            </a:fld>
            <a:endParaRPr lang="en-US"/>
          </a:p>
        </p:txBody>
      </p:sp>
    </p:spTree>
    <p:extLst>
      <p:ext uri="{BB962C8B-B14F-4D97-AF65-F5344CB8AC3E}">
        <p14:creationId xmlns:p14="http://schemas.microsoft.com/office/powerpoint/2010/main" val="2825628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FAAD7-D35C-4530-B166-B2C33572ED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182B72-07AE-4965-88E0-3485C1CE1F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4512B2-523C-49D5-A973-9E73E1794411}"/>
              </a:ext>
            </a:extLst>
          </p:cNvPr>
          <p:cNvSpPr>
            <a:spLocks noGrp="1"/>
          </p:cNvSpPr>
          <p:nvPr>
            <p:ph type="dt" sz="half" idx="10"/>
          </p:nvPr>
        </p:nvSpPr>
        <p:spPr/>
        <p:txBody>
          <a:bodyPr/>
          <a:lstStyle/>
          <a:p>
            <a:fld id="{269860B4-09ED-4504-8D15-4C17BCA4A841}" type="datetimeFigureOut">
              <a:rPr lang="en-US" smtClean="0"/>
              <a:t>7/28/2023</a:t>
            </a:fld>
            <a:endParaRPr lang="en-US"/>
          </a:p>
        </p:txBody>
      </p:sp>
      <p:sp>
        <p:nvSpPr>
          <p:cNvPr id="5" name="Footer Placeholder 4">
            <a:extLst>
              <a:ext uri="{FF2B5EF4-FFF2-40B4-BE49-F238E27FC236}">
                <a16:creationId xmlns:a16="http://schemas.microsoft.com/office/drawing/2014/main" id="{E4822F6B-1D57-4B39-BA8E-281EAD3D93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7FADDF-602D-472D-8468-5E0BF911C8C2}"/>
              </a:ext>
            </a:extLst>
          </p:cNvPr>
          <p:cNvSpPr>
            <a:spLocks noGrp="1"/>
          </p:cNvSpPr>
          <p:nvPr>
            <p:ph type="sldNum" sz="quarter" idx="12"/>
          </p:nvPr>
        </p:nvSpPr>
        <p:spPr/>
        <p:txBody>
          <a:bodyPr/>
          <a:lstStyle/>
          <a:p>
            <a:fld id="{C83FF4E6-E40B-42E8-BC49-AF42FBBFB1A3}" type="slidenum">
              <a:rPr lang="en-US" smtClean="0"/>
              <a:t>‹#›</a:t>
            </a:fld>
            <a:endParaRPr lang="en-US"/>
          </a:p>
        </p:txBody>
      </p:sp>
    </p:spTree>
    <p:extLst>
      <p:ext uri="{BB962C8B-B14F-4D97-AF65-F5344CB8AC3E}">
        <p14:creationId xmlns:p14="http://schemas.microsoft.com/office/powerpoint/2010/main" val="249785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3970A-9406-46A4-ACAB-3C4CA43B3D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61F8A0-69B3-4EA1-AB8F-33ABADF73D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1E01CA-0239-495C-8E8E-28AEC67FEB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E0F608-80FE-40DC-AE90-EF86DEEEA920}"/>
              </a:ext>
            </a:extLst>
          </p:cNvPr>
          <p:cNvSpPr>
            <a:spLocks noGrp="1"/>
          </p:cNvSpPr>
          <p:nvPr>
            <p:ph type="dt" sz="half" idx="10"/>
          </p:nvPr>
        </p:nvSpPr>
        <p:spPr/>
        <p:txBody>
          <a:bodyPr/>
          <a:lstStyle/>
          <a:p>
            <a:fld id="{269860B4-09ED-4504-8D15-4C17BCA4A841}" type="datetimeFigureOut">
              <a:rPr lang="en-US" smtClean="0"/>
              <a:t>7/28/2023</a:t>
            </a:fld>
            <a:endParaRPr lang="en-US"/>
          </a:p>
        </p:txBody>
      </p:sp>
      <p:sp>
        <p:nvSpPr>
          <p:cNvPr id="6" name="Footer Placeholder 5">
            <a:extLst>
              <a:ext uri="{FF2B5EF4-FFF2-40B4-BE49-F238E27FC236}">
                <a16:creationId xmlns:a16="http://schemas.microsoft.com/office/drawing/2014/main" id="{196CB5A9-4703-4C2E-98A4-6A73C5A7E3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50B8F2-28DF-4BE9-83E5-28DEE54BDA8A}"/>
              </a:ext>
            </a:extLst>
          </p:cNvPr>
          <p:cNvSpPr>
            <a:spLocks noGrp="1"/>
          </p:cNvSpPr>
          <p:nvPr>
            <p:ph type="sldNum" sz="quarter" idx="12"/>
          </p:nvPr>
        </p:nvSpPr>
        <p:spPr/>
        <p:txBody>
          <a:bodyPr/>
          <a:lstStyle/>
          <a:p>
            <a:fld id="{C83FF4E6-E40B-42E8-BC49-AF42FBBFB1A3}" type="slidenum">
              <a:rPr lang="en-US" smtClean="0"/>
              <a:t>‹#›</a:t>
            </a:fld>
            <a:endParaRPr lang="en-US"/>
          </a:p>
        </p:txBody>
      </p:sp>
    </p:spTree>
    <p:extLst>
      <p:ext uri="{BB962C8B-B14F-4D97-AF65-F5344CB8AC3E}">
        <p14:creationId xmlns:p14="http://schemas.microsoft.com/office/powerpoint/2010/main" val="2550915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5F708-451C-470A-8ADE-8A8D2FC4C7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4BE626-C1DD-471B-AE42-6F333E93C2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5256C3-3AF2-40F0-83C4-8D12CA554E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40B106-C217-49A0-A635-DD091DF618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5566E1-0E2A-46F8-BDCD-3A1A829EE8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077D0F-A108-4BFE-BB82-BF8E98F1E4AF}"/>
              </a:ext>
            </a:extLst>
          </p:cNvPr>
          <p:cNvSpPr>
            <a:spLocks noGrp="1"/>
          </p:cNvSpPr>
          <p:nvPr>
            <p:ph type="dt" sz="half" idx="10"/>
          </p:nvPr>
        </p:nvSpPr>
        <p:spPr/>
        <p:txBody>
          <a:bodyPr/>
          <a:lstStyle/>
          <a:p>
            <a:fld id="{269860B4-09ED-4504-8D15-4C17BCA4A841}" type="datetimeFigureOut">
              <a:rPr lang="en-US" smtClean="0"/>
              <a:t>7/28/2023</a:t>
            </a:fld>
            <a:endParaRPr lang="en-US"/>
          </a:p>
        </p:txBody>
      </p:sp>
      <p:sp>
        <p:nvSpPr>
          <p:cNvPr id="8" name="Footer Placeholder 7">
            <a:extLst>
              <a:ext uri="{FF2B5EF4-FFF2-40B4-BE49-F238E27FC236}">
                <a16:creationId xmlns:a16="http://schemas.microsoft.com/office/drawing/2014/main" id="{5EFB59C4-26D4-47AB-8956-AB954AD7BF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4108D1-A7F2-42C6-8B7D-A2529AE0E552}"/>
              </a:ext>
            </a:extLst>
          </p:cNvPr>
          <p:cNvSpPr>
            <a:spLocks noGrp="1"/>
          </p:cNvSpPr>
          <p:nvPr>
            <p:ph type="sldNum" sz="quarter" idx="12"/>
          </p:nvPr>
        </p:nvSpPr>
        <p:spPr/>
        <p:txBody>
          <a:bodyPr/>
          <a:lstStyle/>
          <a:p>
            <a:fld id="{C83FF4E6-E40B-42E8-BC49-AF42FBBFB1A3}" type="slidenum">
              <a:rPr lang="en-US" smtClean="0"/>
              <a:t>‹#›</a:t>
            </a:fld>
            <a:endParaRPr lang="en-US"/>
          </a:p>
        </p:txBody>
      </p:sp>
    </p:spTree>
    <p:extLst>
      <p:ext uri="{BB962C8B-B14F-4D97-AF65-F5344CB8AC3E}">
        <p14:creationId xmlns:p14="http://schemas.microsoft.com/office/powerpoint/2010/main" val="139252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C5BA5-10A4-40C4-A463-981969736F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0355C6-3488-4E1B-9C13-AE1655DF769B}"/>
              </a:ext>
            </a:extLst>
          </p:cNvPr>
          <p:cNvSpPr>
            <a:spLocks noGrp="1"/>
          </p:cNvSpPr>
          <p:nvPr>
            <p:ph type="dt" sz="half" idx="10"/>
          </p:nvPr>
        </p:nvSpPr>
        <p:spPr/>
        <p:txBody>
          <a:bodyPr/>
          <a:lstStyle/>
          <a:p>
            <a:fld id="{269860B4-09ED-4504-8D15-4C17BCA4A841}" type="datetimeFigureOut">
              <a:rPr lang="en-US" smtClean="0"/>
              <a:t>7/28/2023</a:t>
            </a:fld>
            <a:endParaRPr lang="en-US"/>
          </a:p>
        </p:txBody>
      </p:sp>
      <p:sp>
        <p:nvSpPr>
          <p:cNvPr id="4" name="Footer Placeholder 3">
            <a:extLst>
              <a:ext uri="{FF2B5EF4-FFF2-40B4-BE49-F238E27FC236}">
                <a16:creationId xmlns:a16="http://schemas.microsoft.com/office/drawing/2014/main" id="{5D773218-75B6-40AC-8419-F7C28A7EA8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23397D-7163-4D94-A13E-C341D9DCA4B6}"/>
              </a:ext>
            </a:extLst>
          </p:cNvPr>
          <p:cNvSpPr>
            <a:spLocks noGrp="1"/>
          </p:cNvSpPr>
          <p:nvPr>
            <p:ph type="sldNum" sz="quarter" idx="12"/>
          </p:nvPr>
        </p:nvSpPr>
        <p:spPr/>
        <p:txBody>
          <a:bodyPr/>
          <a:lstStyle/>
          <a:p>
            <a:fld id="{C83FF4E6-E40B-42E8-BC49-AF42FBBFB1A3}" type="slidenum">
              <a:rPr lang="en-US" smtClean="0"/>
              <a:t>‹#›</a:t>
            </a:fld>
            <a:endParaRPr lang="en-US"/>
          </a:p>
        </p:txBody>
      </p:sp>
    </p:spTree>
    <p:extLst>
      <p:ext uri="{BB962C8B-B14F-4D97-AF65-F5344CB8AC3E}">
        <p14:creationId xmlns:p14="http://schemas.microsoft.com/office/powerpoint/2010/main" val="1253773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0D9375-7032-42D6-9166-88C6684D5031}"/>
              </a:ext>
            </a:extLst>
          </p:cNvPr>
          <p:cNvSpPr>
            <a:spLocks noGrp="1"/>
          </p:cNvSpPr>
          <p:nvPr>
            <p:ph type="dt" sz="half" idx="10"/>
          </p:nvPr>
        </p:nvSpPr>
        <p:spPr/>
        <p:txBody>
          <a:bodyPr/>
          <a:lstStyle/>
          <a:p>
            <a:fld id="{269860B4-09ED-4504-8D15-4C17BCA4A841}" type="datetimeFigureOut">
              <a:rPr lang="en-US" smtClean="0"/>
              <a:t>7/28/2023</a:t>
            </a:fld>
            <a:endParaRPr lang="en-US"/>
          </a:p>
        </p:txBody>
      </p:sp>
      <p:sp>
        <p:nvSpPr>
          <p:cNvPr id="3" name="Footer Placeholder 2">
            <a:extLst>
              <a:ext uri="{FF2B5EF4-FFF2-40B4-BE49-F238E27FC236}">
                <a16:creationId xmlns:a16="http://schemas.microsoft.com/office/drawing/2014/main" id="{C591486B-1468-4ABB-910E-226A25A533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C20C9C-F669-4321-931F-83A6826EA175}"/>
              </a:ext>
            </a:extLst>
          </p:cNvPr>
          <p:cNvSpPr>
            <a:spLocks noGrp="1"/>
          </p:cNvSpPr>
          <p:nvPr>
            <p:ph type="sldNum" sz="quarter" idx="12"/>
          </p:nvPr>
        </p:nvSpPr>
        <p:spPr/>
        <p:txBody>
          <a:bodyPr/>
          <a:lstStyle/>
          <a:p>
            <a:fld id="{C83FF4E6-E40B-42E8-BC49-AF42FBBFB1A3}" type="slidenum">
              <a:rPr lang="en-US" smtClean="0"/>
              <a:t>‹#›</a:t>
            </a:fld>
            <a:endParaRPr lang="en-US"/>
          </a:p>
        </p:txBody>
      </p:sp>
    </p:spTree>
    <p:extLst>
      <p:ext uri="{BB962C8B-B14F-4D97-AF65-F5344CB8AC3E}">
        <p14:creationId xmlns:p14="http://schemas.microsoft.com/office/powerpoint/2010/main" val="4101671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BAF2C-0E67-41D5-AE0E-B20BCB3969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6493AA-918C-4FC8-BE0C-B3D5336A85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D8DA96-948F-4F90-A92B-E6C0598056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994F66-0E64-4AA5-83E7-FEA09E4B8B52}"/>
              </a:ext>
            </a:extLst>
          </p:cNvPr>
          <p:cNvSpPr>
            <a:spLocks noGrp="1"/>
          </p:cNvSpPr>
          <p:nvPr>
            <p:ph type="dt" sz="half" idx="10"/>
          </p:nvPr>
        </p:nvSpPr>
        <p:spPr/>
        <p:txBody>
          <a:bodyPr/>
          <a:lstStyle/>
          <a:p>
            <a:fld id="{269860B4-09ED-4504-8D15-4C17BCA4A841}" type="datetimeFigureOut">
              <a:rPr lang="en-US" smtClean="0"/>
              <a:t>7/28/2023</a:t>
            </a:fld>
            <a:endParaRPr lang="en-US"/>
          </a:p>
        </p:txBody>
      </p:sp>
      <p:sp>
        <p:nvSpPr>
          <p:cNvPr id="6" name="Footer Placeholder 5">
            <a:extLst>
              <a:ext uri="{FF2B5EF4-FFF2-40B4-BE49-F238E27FC236}">
                <a16:creationId xmlns:a16="http://schemas.microsoft.com/office/drawing/2014/main" id="{80BA76F7-A9C6-47BE-A338-0C6FE7E814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7CA954-08E1-4A5A-A99C-4B2C7E12CE6B}"/>
              </a:ext>
            </a:extLst>
          </p:cNvPr>
          <p:cNvSpPr>
            <a:spLocks noGrp="1"/>
          </p:cNvSpPr>
          <p:nvPr>
            <p:ph type="sldNum" sz="quarter" idx="12"/>
          </p:nvPr>
        </p:nvSpPr>
        <p:spPr/>
        <p:txBody>
          <a:bodyPr/>
          <a:lstStyle/>
          <a:p>
            <a:fld id="{C83FF4E6-E40B-42E8-BC49-AF42FBBFB1A3}" type="slidenum">
              <a:rPr lang="en-US" smtClean="0"/>
              <a:t>‹#›</a:t>
            </a:fld>
            <a:endParaRPr lang="en-US"/>
          </a:p>
        </p:txBody>
      </p:sp>
    </p:spTree>
    <p:extLst>
      <p:ext uri="{BB962C8B-B14F-4D97-AF65-F5344CB8AC3E}">
        <p14:creationId xmlns:p14="http://schemas.microsoft.com/office/powerpoint/2010/main" val="495965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F04B0-2DD7-4F67-B903-7B92DC11E9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6D47CA-A153-4081-97C0-309362FF0E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8B385C-B831-43AD-830A-C6DF2F5ECB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7FECF7-5F8A-4A0C-939C-CAE87B09C1F6}"/>
              </a:ext>
            </a:extLst>
          </p:cNvPr>
          <p:cNvSpPr>
            <a:spLocks noGrp="1"/>
          </p:cNvSpPr>
          <p:nvPr>
            <p:ph type="dt" sz="half" idx="10"/>
          </p:nvPr>
        </p:nvSpPr>
        <p:spPr/>
        <p:txBody>
          <a:bodyPr/>
          <a:lstStyle/>
          <a:p>
            <a:fld id="{269860B4-09ED-4504-8D15-4C17BCA4A841}" type="datetimeFigureOut">
              <a:rPr lang="en-US" smtClean="0"/>
              <a:t>7/28/2023</a:t>
            </a:fld>
            <a:endParaRPr lang="en-US"/>
          </a:p>
        </p:txBody>
      </p:sp>
      <p:sp>
        <p:nvSpPr>
          <p:cNvPr id="6" name="Footer Placeholder 5">
            <a:extLst>
              <a:ext uri="{FF2B5EF4-FFF2-40B4-BE49-F238E27FC236}">
                <a16:creationId xmlns:a16="http://schemas.microsoft.com/office/drawing/2014/main" id="{56E6BECB-2C6C-4684-B510-47DEC2812D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438703-6C9C-4DDB-87EE-B2B5420E6D1D}"/>
              </a:ext>
            </a:extLst>
          </p:cNvPr>
          <p:cNvSpPr>
            <a:spLocks noGrp="1"/>
          </p:cNvSpPr>
          <p:nvPr>
            <p:ph type="sldNum" sz="quarter" idx="12"/>
          </p:nvPr>
        </p:nvSpPr>
        <p:spPr/>
        <p:txBody>
          <a:bodyPr/>
          <a:lstStyle/>
          <a:p>
            <a:fld id="{C83FF4E6-E40B-42E8-BC49-AF42FBBFB1A3}" type="slidenum">
              <a:rPr lang="en-US" smtClean="0"/>
              <a:t>‹#›</a:t>
            </a:fld>
            <a:endParaRPr lang="en-US"/>
          </a:p>
        </p:txBody>
      </p:sp>
    </p:spTree>
    <p:extLst>
      <p:ext uri="{BB962C8B-B14F-4D97-AF65-F5344CB8AC3E}">
        <p14:creationId xmlns:p14="http://schemas.microsoft.com/office/powerpoint/2010/main" val="4147116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034819-B504-416E-83CD-079916BA07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6C4A28-CABA-41FD-B195-A384DE9D1F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21DC2D-72C7-4C6A-A3C9-C6A7DF54BA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860B4-09ED-4504-8D15-4C17BCA4A841}" type="datetimeFigureOut">
              <a:rPr lang="en-US" smtClean="0"/>
              <a:t>7/28/2023</a:t>
            </a:fld>
            <a:endParaRPr lang="en-US"/>
          </a:p>
        </p:txBody>
      </p:sp>
      <p:sp>
        <p:nvSpPr>
          <p:cNvPr id="5" name="Footer Placeholder 4">
            <a:extLst>
              <a:ext uri="{FF2B5EF4-FFF2-40B4-BE49-F238E27FC236}">
                <a16:creationId xmlns:a16="http://schemas.microsoft.com/office/drawing/2014/main" id="{15CB51CC-FF79-43D5-84D0-4E06BD7FBF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A6928A-3C5E-498E-9081-7205113DBC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3FF4E6-E40B-42E8-BC49-AF42FBBFB1A3}" type="slidenum">
              <a:rPr lang="en-US" smtClean="0"/>
              <a:t>‹#›</a:t>
            </a:fld>
            <a:endParaRPr lang="en-US"/>
          </a:p>
        </p:txBody>
      </p:sp>
    </p:spTree>
    <p:extLst>
      <p:ext uri="{BB962C8B-B14F-4D97-AF65-F5344CB8AC3E}">
        <p14:creationId xmlns:p14="http://schemas.microsoft.com/office/powerpoint/2010/main" val="2012916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25.emf"/><Relationship Id="rId4" Type="http://schemas.openxmlformats.org/officeDocument/2006/relationships/hyperlink" Target="http://www.exim.gov/"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https://grow.exim.gov/hs-fs/hubfs/Blog%20(2017)/blog-footer-chat-icon-white.png?width=54&amp;height=54&amp;upscale=true&amp;name=blog-footer-chat-icon-white.png" TargetMode="External"/><Relationship Id="rId7" Type="http://schemas.openxmlformats.org/officeDocument/2006/relationships/image" Target="../media/image44.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hyperlink" Target="https://grow.exim.gov/e3t/Ctc/RC+113/c2HKw04/VW0fXw4d3t4yW85p47K7xPWrZVZjc4S50YglGN3mxJ5Q3q3mQV1-WJV7CgZmGW3btzyC1HKLynW8WzSGT1vKyByW404k0S1xRzGdW16GqgX8srXTyW2YG8l88tjRsvW38VcKr5QrlzFW5D2sZq3Mq4b3W5wMchN3PZXchW62M4BR6L-BDxW24R_Zv5S4xsYW5tpHX955w4DqW4py6FF63YVGMW95NfHD2-6jdxVL-PG58xzSQFW8qD8Lr7Cdrf3W1Jk6DD80K2v6N6yWBgCysQ-mW2SXVsH8zpM14328N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10.xml"/><Relationship Id="rId7" Type="http://schemas.openxmlformats.org/officeDocument/2006/relationships/image" Target="../media/image15.png"/><Relationship Id="rId2" Type="http://schemas.openxmlformats.org/officeDocument/2006/relationships/slide" Target="slide13.xml"/><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6.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www.trade.gov/country-commercial-guides" TargetMode="External"/><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s://www.trade.gov/international-company-profile-0" TargetMode="Externa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jpeg"/><Relationship Id="rId7" Type="http://schemas.openxmlformats.org/officeDocument/2006/relationships/hyperlink" Target="https://www.trade.gov/gold-key-servic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24.png"/><Relationship Id="rId4" Type="http://schemas.openxmlformats.org/officeDocument/2006/relationships/hyperlink" Target="https://www.trade.gov/international-partner-search"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trade.gov/trade-winds" TargetMode="External"/><Relationship Id="rId3" Type="http://schemas.openxmlformats.org/officeDocument/2006/relationships/hyperlink" Target="https://www.trade.gov/certified-trade-missions" TargetMode="External"/><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s://www.trade.gov/discover-global-markets" TargetMode="External"/><Relationship Id="rId10" Type="http://schemas.openxmlformats.org/officeDocument/2006/relationships/image" Target="../media/image20.png"/><Relationship Id="rId4" Type="http://schemas.openxmlformats.org/officeDocument/2006/relationships/image" Target="../media/image27.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5.emf"/><Relationship Id="rId1" Type="http://schemas.openxmlformats.org/officeDocument/2006/relationships/slideLayout" Target="../slideLayouts/slideLayout7.xml"/><Relationship Id="rId6" Type="http://schemas.openxmlformats.org/officeDocument/2006/relationships/hyperlink" Target="https://www.sba.gov/funding-programs/grants/state-trade-expansion-program-step/directory-step-awardees" TargetMode="External"/><Relationship Id="rId5" Type="http://schemas.openxmlformats.org/officeDocument/2006/relationships/image" Target="../media/image33.png"/><Relationship Id="rId4" Type="http://schemas.openxmlformats.org/officeDocument/2006/relationships/image" Target="../media/image3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91084" y="271272"/>
            <a:ext cx="11610340" cy="5625465"/>
            <a:chOff x="291084" y="271272"/>
            <a:chExt cx="11610340" cy="5625465"/>
          </a:xfrm>
        </p:grpSpPr>
        <p:pic>
          <p:nvPicPr>
            <p:cNvPr id="3" name="object 3"/>
            <p:cNvPicPr/>
            <p:nvPr/>
          </p:nvPicPr>
          <p:blipFill>
            <a:blip r:embed="rId2" cstate="print"/>
            <a:stretch>
              <a:fillRect/>
            </a:stretch>
          </p:blipFill>
          <p:spPr>
            <a:xfrm>
              <a:off x="291084" y="271272"/>
              <a:ext cx="11602974" cy="5625083"/>
            </a:xfrm>
            <a:prstGeom prst="rect">
              <a:avLst/>
            </a:prstGeom>
          </p:spPr>
        </p:pic>
        <p:sp>
          <p:nvSpPr>
            <p:cNvPr id="4" name="object 4"/>
            <p:cNvSpPr/>
            <p:nvPr/>
          </p:nvSpPr>
          <p:spPr>
            <a:xfrm>
              <a:off x="291084" y="271272"/>
              <a:ext cx="11610340" cy="5625465"/>
            </a:xfrm>
            <a:custGeom>
              <a:avLst/>
              <a:gdLst/>
              <a:ahLst/>
              <a:cxnLst/>
              <a:rect l="l" t="t" r="r" b="b"/>
              <a:pathLst>
                <a:path w="11610340" h="5625465">
                  <a:moveTo>
                    <a:pt x="11609832" y="0"/>
                  </a:moveTo>
                  <a:lnTo>
                    <a:pt x="0" y="0"/>
                  </a:lnTo>
                  <a:lnTo>
                    <a:pt x="0" y="5625083"/>
                  </a:lnTo>
                  <a:lnTo>
                    <a:pt x="11609832" y="5625083"/>
                  </a:lnTo>
                  <a:lnTo>
                    <a:pt x="11609832" y="0"/>
                  </a:lnTo>
                  <a:close/>
                </a:path>
              </a:pathLst>
            </a:custGeom>
            <a:solidFill>
              <a:srgbClr val="000000">
                <a:alpha val="43920"/>
              </a:srgbClr>
            </a:solidFill>
          </p:spPr>
          <p:txBody>
            <a:bodyPr wrap="square" lIns="0" tIns="0" rIns="0" bIns="0" rtlCol="0"/>
            <a:lstStyle/>
            <a:p>
              <a:endParaRPr/>
            </a:p>
          </p:txBody>
        </p:sp>
        <p:pic>
          <p:nvPicPr>
            <p:cNvPr id="5" name="object 5"/>
            <p:cNvPicPr/>
            <p:nvPr/>
          </p:nvPicPr>
          <p:blipFill>
            <a:blip r:embed="rId3" cstate="print"/>
            <a:stretch>
              <a:fillRect/>
            </a:stretch>
          </p:blipFill>
          <p:spPr>
            <a:xfrm>
              <a:off x="3936492" y="2444495"/>
              <a:ext cx="4308348" cy="1517903"/>
            </a:xfrm>
            <a:prstGeom prst="rect">
              <a:avLst/>
            </a:prstGeom>
          </p:spPr>
        </p:pic>
      </p:grpSp>
      <p:sp>
        <p:nvSpPr>
          <p:cNvPr id="6" name="object 6"/>
          <p:cNvSpPr txBox="1">
            <a:spLocks noGrp="1"/>
          </p:cNvSpPr>
          <p:nvPr>
            <p:ph type="title"/>
          </p:nvPr>
        </p:nvSpPr>
        <p:spPr>
          <a:xfrm>
            <a:off x="3513963" y="2578703"/>
            <a:ext cx="8380095" cy="689932"/>
          </a:xfrm>
          <a:prstGeom prst="rect">
            <a:avLst/>
          </a:prstGeom>
        </p:spPr>
        <p:txBody>
          <a:bodyPr vert="horz" wrap="square" lIns="0" tIns="12700" rIns="0" bIns="0" rtlCol="0">
            <a:spAutoFit/>
          </a:bodyPr>
          <a:lstStyle/>
          <a:p>
            <a:pPr marL="12700">
              <a:lnSpc>
                <a:spcPct val="100000"/>
              </a:lnSpc>
              <a:spcBef>
                <a:spcPts val="100"/>
              </a:spcBef>
            </a:pPr>
            <a:r>
              <a:rPr lang="en-US" b="1" spc="-5" dirty="0">
                <a:solidFill>
                  <a:srgbClr val="FFFFFF"/>
                </a:solidFill>
                <a:latin typeface="Source Sans Pro" panose="020B0503030403020204" pitchFamily="34" charset="0"/>
                <a:ea typeface="Source Sans Pro" panose="020B0503030403020204" pitchFamily="34" charset="0"/>
                <a:cs typeface="Trebuchet MS"/>
              </a:rPr>
              <a:t>Tools for U.S. Exporters</a:t>
            </a:r>
            <a:endParaRPr dirty="0">
              <a:latin typeface="Source Sans Pro" panose="020B0503030403020204" pitchFamily="34" charset="0"/>
              <a:ea typeface="Source Sans Pro" panose="020B0503030403020204" pitchFamily="34" charset="0"/>
              <a:cs typeface="Trebuchet MS"/>
            </a:endParaRPr>
          </a:p>
        </p:txBody>
      </p:sp>
      <p:sp>
        <p:nvSpPr>
          <p:cNvPr id="7" name="object 7"/>
          <p:cNvSpPr txBox="1"/>
          <p:nvPr/>
        </p:nvSpPr>
        <p:spPr>
          <a:xfrm>
            <a:off x="1232408" y="6169253"/>
            <a:ext cx="2668270" cy="421640"/>
          </a:xfrm>
          <a:prstGeom prst="rect">
            <a:avLst/>
          </a:prstGeom>
        </p:spPr>
        <p:txBody>
          <a:bodyPr vert="horz" wrap="square" lIns="0" tIns="12065" rIns="0" bIns="0" rtlCol="0">
            <a:spAutoFit/>
          </a:bodyPr>
          <a:lstStyle/>
          <a:p>
            <a:pPr marL="12700" marR="5080">
              <a:lnSpc>
                <a:spcPct val="100000"/>
              </a:lnSpc>
              <a:spcBef>
                <a:spcPts val="95"/>
              </a:spcBef>
            </a:pPr>
            <a:r>
              <a:rPr sz="1300" spc="-5" dirty="0">
                <a:solidFill>
                  <a:srgbClr val="0D0D0D"/>
                </a:solidFill>
                <a:latin typeface="Source Sans Pro" panose="020B0503030403020204" pitchFamily="34" charset="0"/>
                <a:ea typeface="Source Sans Pro" panose="020B0503030403020204" pitchFamily="34" charset="0"/>
                <a:cs typeface="Trebuchet MS"/>
              </a:rPr>
              <a:t>For</a:t>
            </a:r>
            <a:r>
              <a:rPr sz="1300" dirty="0">
                <a:solidFill>
                  <a:srgbClr val="0D0D0D"/>
                </a:solidFill>
                <a:latin typeface="Source Sans Pro" panose="020B0503030403020204" pitchFamily="34" charset="0"/>
                <a:ea typeface="Source Sans Pro" panose="020B0503030403020204" pitchFamily="34" charset="0"/>
                <a:cs typeface="Trebuchet MS"/>
              </a:rPr>
              <a:t> </a:t>
            </a:r>
            <a:r>
              <a:rPr sz="1300" spc="-5" dirty="0">
                <a:solidFill>
                  <a:srgbClr val="0D0D0D"/>
                </a:solidFill>
                <a:latin typeface="Source Sans Pro" panose="020B0503030403020204" pitchFamily="34" charset="0"/>
                <a:ea typeface="Source Sans Pro" panose="020B0503030403020204" pitchFamily="34" charset="0"/>
                <a:cs typeface="Trebuchet MS"/>
              </a:rPr>
              <a:t>sound, </a:t>
            </a:r>
            <a:r>
              <a:rPr sz="1300" spc="-10" dirty="0">
                <a:solidFill>
                  <a:srgbClr val="0D0D0D"/>
                </a:solidFill>
                <a:latin typeface="Source Sans Pro" panose="020B0503030403020204" pitchFamily="34" charset="0"/>
                <a:ea typeface="Source Sans Pro" panose="020B0503030403020204" pitchFamily="34" charset="0"/>
                <a:cs typeface="Trebuchet MS"/>
              </a:rPr>
              <a:t>ensure</a:t>
            </a:r>
            <a:r>
              <a:rPr sz="1300" dirty="0">
                <a:solidFill>
                  <a:srgbClr val="0D0D0D"/>
                </a:solidFill>
                <a:latin typeface="Source Sans Pro" panose="020B0503030403020204" pitchFamily="34" charset="0"/>
                <a:ea typeface="Source Sans Pro" panose="020B0503030403020204" pitchFamily="34" charset="0"/>
                <a:cs typeface="Trebuchet MS"/>
              </a:rPr>
              <a:t> </a:t>
            </a:r>
            <a:r>
              <a:rPr sz="1300" spc="-5" dirty="0">
                <a:solidFill>
                  <a:srgbClr val="0D0D0D"/>
                </a:solidFill>
                <a:latin typeface="Source Sans Pro" panose="020B0503030403020204" pitchFamily="34" charset="0"/>
                <a:ea typeface="Source Sans Pro" panose="020B0503030403020204" pitchFamily="34" charset="0"/>
                <a:cs typeface="Trebuchet MS"/>
              </a:rPr>
              <a:t>speakers</a:t>
            </a:r>
            <a:r>
              <a:rPr sz="1300" dirty="0">
                <a:solidFill>
                  <a:srgbClr val="0D0D0D"/>
                </a:solidFill>
                <a:latin typeface="Source Sans Pro" panose="020B0503030403020204" pitchFamily="34" charset="0"/>
                <a:ea typeface="Source Sans Pro" panose="020B0503030403020204" pitchFamily="34" charset="0"/>
                <a:cs typeface="Trebuchet MS"/>
              </a:rPr>
              <a:t> </a:t>
            </a:r>
            <a:r>
              <a:rPr sz="1300" spc="-10" dirty="0">
                <a:solidFill>
                  <a:srgbClr val="0D0D0D"/>
                </a:solidFill>
                <a:latin typeface="Source Sans Pro" panose="020B0503030403020204" pitchFamily="34" charset="0"/>
                <a:ea typeface="Source Sans Pro" panose="020B0503030403020204" pitchFamily="34" charset="0"/>
                <a:cs typeface="Trebuchet MS"/>
              </a:rPr>
              <a:t>are</a:t>
            </a:r>
            <a:r>
              <a:rPr sz="1300" spc="5" dirty="0">
                <a:solidFill>
                  <a:srgbClr val="0D0D0D"/>
                </a:solidFill>
                <a:latin typeface="Source Sans Pro" panose="020B0503030403020204" pitchFamily="34" charset="0"/>
                <a:ea typeface="Source Sans Pro" panose="020B0503030403020204" pitchFamily="34" charset="0"/>
                <a:cs typeface="Trebuchet MS"/>
              </a:rPr>
              <a:t> </a:t>
            </a:r>
            <a:r>
              <a:rPr sz="1300" spc="-5" dirty="0">
                <a:solidFill>
                  <a:srgbClr val="0D0D0D"/>
                </a:solidFill>
                <a:latin typeface="Source Sans Pro" panose="020B0503030403020204" pitchFamily="34" charset="0"/>
                <a:ea typeface="Source Sans Pro" panose="020B0503030403020204" pitchFamily="34" charset="0"/>
                <a:cs typeface="Trebuchet MS"/>
              </a:rPr>
              <a:t>on </a:t>
            </a:r>
            <a:r>
              <a:rPr sz="1300" dirty="0">
                <a:solidFill>
                  <a:srgbClr val="0D0D0D"/>
                </a:solidFill>
                <a:latin typeface="Source Sans Pro" panose="020B0503030403020204" pitchFamily="34" charset="0"/>
                <a:ea typeface="Source Sans Pro" panose="020B0503030403020204" pitchFamily="34" charset="0"/>
                <a:cs typeface="Trebuchet MS"/>
              </a:rPr>
              <a:t> </a:t>
            </a:r>
            <a:r>
              <a:rPr sz="1300" spc="-5" dirty="0">
                <a:solidFill>
                  <a:srgbClr val="0D0D0D"/>
                </a:solidFill>
                <a:latin typeface="Source Sans Pro" panose="020B0503030403020204" pitchFamily="34" charset="0"/>
                <a:ea typeface="Source Sans Pro" panose="020B0503030403020204" pitchFamily="34" charset="0"/>
                <a:cs typeface="Trebuchet MS"/>
              </a:rPr>
              <a:t>and </a:t>
            </a:r>
            <a:r>
              <a:rPr sz="1300" spc="-10" dirty="0">
                <a:solidFill>
                  <a:srgbClr val="0D0D0D"/>
                </a:solidFill>
                <a:latin typeface="Source Sans Pro" panose="020B0503030403020204" pitchFamily="34" charset="0"/>
                <a:ea typeface="Source Sans Pro" panose="020B0503030403020204" pitchFamily="34" charset="0"/>
                <a:cs typeface="Trebuchet MS"/>
              </a:rPr>
              <a:t>the</a:t>
            </a:r>
            <a:r>
              <a:rPr sz="1300" dirty="0">
                <a:solidFill>
                  <a:srgbClr val="0D0D0D"/>
                </a:solidFill>
                <a:latin typeface="Source Sans Pro" panose="020B0503030403020204" pitchFamily="34" charset="0"/>
                <a:ea typeface="Source Sans Pro" panose="020B0503030403020204" pitchFamily="34" charset="0"/>
                <a:cs typeface="Trebuchet MS"/>
              </a:rPr>
              <a:t> </a:t>
            </a:r>
            <a:r>
              <a:rPr sz="1300" spc="-5" dirty="0">
                <a:solidFill>
                  <a:srgbClr val="0D0D0D"/>
                </a:solidFill>
                <a:latin typeface="Source Sans Pro" panose="020B0503030403020204" pitchFamily="34" charset="0"/>
                <a:ea typeface="Source Sans Pro" panose="020B0503030403020204" pitchFamily="34" charset="0"/>
                <a:cs typeface="Trebuchet MS"/>
              </a:rPr>
              <a:t>system</a:t>
            </a:r>
            <a:r>
              <a:rPr sz="1300" spc="-10" dirty="0">
                <a:solidFill>
                  <a:srgbClr val="0D0D0D"/>
                </a:solidFill>
                <a:latin typeface="Source Sans Pro" panose="020B0503030403020204" pitchFamily="34" charset="0"/>
                <a:ea typeface="Source Sans Pro" panose="020B0503030403020204" pitchFamily="34" charset="0"/>
                <a:cs typeface="Trebuchet MS"/>
              </a:rPr>
              <a:t> </a:t>
            </a:r>
            <a:r>
              <a:rPr sz="1300" spc="-5" dirty="0">
                <a:solidFill>
                  <a:srgbClr val="0D0D0D"/>
                </a:solidFill>
                <a:latin typeface="Source Sans Pro" panose="020B0503030403020204" pitchFamily="34" charset="0"/>
                <a:ea typeface="Source Sans Pro" panose="020B0503030403020204" pitchFamily="34" charset="0"/>
                <a:cs typeface="Trebuchet MS"/>
              </a:rPr>
              <a:t>has</a:t>
            </a:r>
            <a:r>
              <a:rPr sz="1300" spc="-10" dirty="0">
                <a:solidFill>
                  <a:srgbClr val="0D0D0D"/>
                </a:solidFill>
                <a:latin typeface="Source Sans Pro" panose="020B0503030403020204" pitchFamily="34" charset="0"/>
                <a:ea typeface="Source Sans Pro" panose="020B0503030403020204" pitchFamily="34" charset="0"/>
                <a:cs typeface="Trebuchet MS"/>
              </a:rPr>
              <a:t> not</a:t>
            </a:r>
            <a:r>
              <a:rPr sz="1300" spc="-5" dirty="0">
                <a:solidFill>
                  <a:srgbClr val="0D0D0D"/>
                </a:solidFill>
                <a:latin typeface="Source Sans Pro" panose="020B0503030403020204" pitchFamily="34" charset="0"/>
                <a:ea typeface="Source Sans Pro" panose="020B0503030403020204" pitchFamily="34" charset="0"/>
                <a:cs typeface="Trebuchet MS"/>
              </a:rPr>
              <a:t> </a:t>
            </a:r>
            <a:r>
              <a:rPr sz="1300" spc="-10" dirty="0">
                <a:solidFill>
                  <a:srgbClr val="0D0D0D"/>
                </a:solidFill>
                <a:latin typeface="Source Sans Pro" panose="020B0503030403020204" pitchFamily="34" charset="0"/>
                <a:ea typeface="Source Sans Pro" panose="020B0503030403020204" pitchFamily="34" charset="0"/>
                <a:cs typeface="Trebuchet MS"/>
              </a:rPr>
              <a:t>been</a:t>
            </a:r>
            <a:r>
              <a:rPr sz="1300" spc="10" dirty="0">
                <a:solidFill>
                  <a:srgbClr val="0D0D0D"/>
                </a:solidFill>
                <a:latin typeface="Source Sans Pro" panose="020B0503030403020204" pitchFamily="34" charset="0"/>
                <a:ea typeface="Source Sans Pro" panose="020B0503030403020204" pitchFamily="34" charset="0"/>
                <a:cs typeface="Trebuchet MS"/>
              </a:rPr>
              <a:t> </a:t>
            </a:r>
            <a:r>
              <a:rPr sz="1300" spc="-5" dirty="0">
                <a:solidFill>
                  <a:srgbClr val="0D0D0D"/>
                </a:solidFill>
                <a:latin typeface="Source Sans Pro" panose="020B0503030403020204" pitchFamily="34" charset="0"/>
                <a:ea typeface="Source Sans Pro" panose="020B0503030403020204" pitchFamily="34" charset="0"/>
                <a:cs typeface="Trebuchet MS"/>
              </a:rPr>
              <a:t>muted</a:t>
            </a:r>
            <a:endParaRPr sz="1300" dirty="0">
              <a:latin typeface="Source Sans Pro" panose="020B0503030403020204" pitchFamily="34" charset="0"/>
              <a:ea typeface="Source Sans Pro" panose="020B0503030403020204" pitchFamily="34" charset="0"/>
              <a:cs typeface="Trebuchet MS"/>
            </a:endParaRPr>
          </a:p>
        </p:txBody>
      </p:sp>
      <p:pic>
        <p:nvPicPr>
          <p:cNvPr id="8" name="object 8"/>
          <p:cNvPicPr/>
          <p:nvPr/>
        </p:nvPicPr>
        <p:blipFill>
          <a:blip r:embed="rId4" cstate="print"/>
          <a:stretch>
            <a:fillRect/>
          </a:stretch>
        </p:blipFill>
        <p:spPr>
          <a:xfrm>
            <a:off x="568451" y="6141720"/>
            <a:ext cx="473964" cy="473964"/>
          </a:xfrm>
          <a:prstGeom prst="rect">
            <a:avLst/>
          </a:prstGeom>
        </p:spPr>
      </p:pic>
      <p:sp>
        <p:nvSpPr>
          <p:cNvPr id="9" name="object 9"/>
          <p:cNvSpPr txBox="1"/>
          <p:nvPr/>
        </p:nvSpPr>
        <p:spPr>
          <a:xfrm>
            <a:off x="5107304" y="6158585"/>
            <a:ext cx="2743200" cy="401320"/>
          </a:xfrm>
          <a:prstGeom prst="rect">
            <a:avLst/>
          </a:prstGeom>
        </p:spPr>
        <p:txBody>
          <a:bodyPr vert="horz" wrap="square" lIns="0" tIns="34925" rIns="0" bIns="0" rtlCol="0">
            <a:spAutoFit/>
          </a:bodyPr>
          <a:lstStyle/>
          <a:p>
            <a:pPr marL="12700" marR="5080">
              <a:lnSpc>
                <a:spcPts val="1400"/>
              </a:lnSpc>
              <a:spcBef>
                <a:spcPts val="275"/>
              </a:spcBef>
            </a:pPr>
            <a:r>
              <a:rPr sz="1300" spc="-5" dirty="0">
                <a:solidFill>
                  <a:srgbClr val="0D0D0D"/>
                </a:solidFill>
                <a:latin typeface="Source Sans Pro" panose="020B0503030403020204" pitchFamily="34" charset="0"/>
                <a:ea typeface="Source Sans Pro" panose="020B0503030403020204" pitchFamily="34" charset="0"/>
                <a:cs typeface="Trebuchet MS"/>
              </a:rPr>
              <a:t>Please</a:t>
            </a:r>
            <a:r>
              <a:rPr sz="1300" spc="5" dirty="0">
                <a:solidFill>
                  <a:srgbClr val="0D0D0D"/>
                </a:solidFill>
                <a:latin typeface="Source Sans Pro" panose="020B0503030403020204" pitchFamily="34" charset="0"/>
                <a:ea typeface="Source Sans Pro" panose="020B0503030403020204" pitchFamily="34" charset="0"/>
                <a:cs typeface="Trebuchet MS"/>
              </a:rPr>
              <a:t> </a:t>
            </a:r>
            <a:r>
              <a:rPr sz="1300" spc="-5" dirty="0">
                <a:solidFill>
                  <a:srgbClr val="0D0D0D"/>
                </a:solidFill>
                <a:latin typeface="Source Sans Pro" panose="020B0503030403020204" pitchFamily="34" charset="0"/>
                <a:ea typeface="Source Sans Pro" panose="020B0503030403020204" pitchFamily="34" charset="0"/>
                <a:cs typeface="Trebuchet MS"/>
              </a:rPr>
              <a:t>be</a:t>
            </a:r>
            <a:r>
              <a:rPr sz="1300" spc="-10" dirty="0">
                <a:solidFill>
                  <a:srgbClr val="0D0D0D"/>
                </a:solidFill>
                <a:latin typeface="Source Sans Pro" panose="020B0503030403020204" pitchFamily="34" charset="0"/>
                <a:ea typeface="Source Sans Pro" panose="020B0503030403020204" pitchFamily="34" charset="0"/>
                <a:cs typeface="Trebuchet MS"/>
              </a:rPr>
              <a:t> </a:t>
            </a:r>
            <a:r>
              <a:rPr sz="1300" spc="-5" dirty="0">
                <a:solidFill>
                  <a:srgbClr val="0D0D0D"/>
                </a:solidFill>
                <a:latin typeface="Source Sans Pro" panose="020B0503030403020204" pitchFamily="34" charset="0"/>
                <a:ea typeface="Source Sans Pro" panose="020B0503030403020204" pitchFamily="34" charset="0"/>
                <a:cs typeface="Trebuchet MS"/>
              </a:rPr>
              <a:t>sure</a:t>
            </a:r>
            <a:r>
              <a:rPr sz="1300" spc="-10" dirty="0">
                <a:solidFill>
                  <a:srgbClr val="0D0D0D"/>
                </a:solidFill>
                <a:latin typeface="Source Sans Pro" panose="020B0503030403020204" pitchFamily="34" charset="0"/>
                <a:ea typeface="Source Sans Pro" panose="020B0503030403020204" pitchFamily="34" charset="0"/>
                <a:cs typeface="Trebuchet MS"/>
              </a:rPr>
              <a:t> </a:t>
            </a:r>
            <a:r>
              <a:rPr sz="1300" spc="-5" dirty="0">
                <a:solidFill>
                  <a:srgbClr val="0D0D0D"/>
                </a:solidFill>
                <a:latin typeface="Source Sans Pro" panose="020B0503030403020204" pitchFamily="34" charset="0"/>
                <a:ea typeface="Source Sans Pro" panose="020B0503030403020204" pitchFamily="34" charset="0"/>
                <a:cs typeface="Trebuchet MS"/>
              </a:rPr>
              <a:t>to disable</a:t>
            </a:r>
            <a:r>
              <a:rPr sz="1300" spc="10" dirty="0">
                <a:solidFill>
                  <a:srgbClr val="0D0D0D"/>
                </a:solidFill>
                <a:latin typeface="Source Sans Pro" panose="020B0503030403020204" pitchFamily="34" charset="0"/>
                <a:ea typeface="Source Sans Pro" panose="020B0503030403020204" pitchFamily="34" charset="0"/>
                <a:cs typeface="Trebuchet MS"/>
              </a:rPr>
              <a:t> </a:t>
            </a:r>
            <a:r>
              <a:rPr sz="1300" spc="-5" dirty="0">
                <a:solidFill>
                  <a:srgbClr val="0D0D0D"/>
                </a:solidFill>
                <a:latin typeface="Source Sans Pro" panose="020B0503030403020204" pitchFamily="34" charset="0"/>
                <a:ea typeface="Source Sans Pro" panose="020B0503030403020204" pitchFamily="34" charset="0"/>
                <a:cs typeface="Trebuchet MS"/>
              </a:rPr>
              <a:t>any</a:t>
            </a:r>
            <a:r>
              <a:rPr sz="1300" spc="-15" dirty="0">
                <a:solidFill>
                  <a:srgbClr val="0D0D0D"/>
                </a:solidFill>
                <a:latin typeface="Source Sans Pro" panose="020B0503030403020204" pitchFamily="34" charset="0"/>
                <a:ea typeface="Source Sans Pro" panose="020B0503030403020204" pitchFamily="34" charset="0"/>
                <a:cs typeface="Trebuchet MS"/>
              </a:rPr>
              <a:t> </a:t>
            </a:r>
            <a:r>
              <a:rPr sz="1300" spc="-5" dirty="0">
                <a:solidFill>
                  <a:srgbClr val="0D0D0D"/>
                </a:solidFill>
                <a:latin typeface="Source Sans Pro" panose="020B0503030403020204" pitchFamily="34" charset="0"/>
                <a:ea typeface="Source Sans Pro" panose="020B0503030403020204" pitchFamily="34" charset="0"/>
                <a:cs typeface="Trebuchet MS"/>
              </a:rPr>
              <a:t>pop-up </a:t>
            </a:r>
            <a:r>
              <a:rPr sz="1300" spc="-375" dirty="0">
                <a:solidFill>
                  <a:srgbClr val="0D0D0D"/>
                </a:solidFill>
                <a:latin typeface="Source Sans Pro" panose="020B0503030403020204" pitchFamily="34" charset="0"/>
                <a:ea typeface="Source Sans Pro" panose="020B0503030403020204" pitchFamily="34" charset="0"/>
                <a:cs typeface="Trebuchet MS"/>
              </a:rPr>
              <a:t> </a:t>
            </a:r>
            <a:r>
              <a:rPr sz="1300" spc="-10" dirty="0">
                <a:solidFill>
                  <a:srgbClr val="0D0D0D"/>
                </a:solidFill>
                <a:latin typeface="Source Sans Pro" panose="020B0503030403020204" pitchFamily="34" charset="0"/>
                <a:ea typeface="Source Sans Pro" panose="020B0503030403020204" pitchFamily="34" charset="0"/>
                <a:cs typeface="Trebuchet MS"/>
              </a:rPr>
              <a:t>blocking</a:t>
            </a:r>
            <a:r>
              <a:rPr sz="1300" spc="5" dirty="0">
                <a:solidFill>
                  <a:srgbClr val="0D0D0D"/>
                </a:solidFill>
                <a:latin typeface="Source Sans Pro" panose="020B0503030403020204" pitchFamily="34" charset="0"/>
                <a:ea typeface="Source Sans Pro" panose="020B0503030403020204" pitchFamily="34" charset="0"/>
                <a:cs typeface="Trebuchet MS"/>
              </a:rPr>
              <a:t> </a:t>
            </a:r>
            <a:r>
              <a:rPr sz="1300" spc="-5" dirty="0">
                <a:solidFill>
                  <a:srgbClr val="0D0D0D"/>
                </a:solidFill>
                <a:latin typeface="Source Sans Pro" panose="020B0503030403020204" pitchFamily="34" charset="0"/>
                <a:ea typeface="Source Sans Pro" panose="020B0503030403020204" pitchFamily="34" charset="0"/>
                <a:cs typeface="Trebuchet MS"/>
              </a:rPr>
              <a:t>software</a:t>
            </a:r>
            <a:endParaRPr sz="1300" dirty="0">
              <a:latin typeface="Source Sans Pro" panose="020B0503030403020204" pitchFamily="34" charset="0"/>
              <a:ea typeface="Source Sans Pro" panose="020B0503030403020204" pitchFamily="34" charset="0"/>
              <a:cs typeface="Trebuchet MS"/>
            </a:endParaRPr>
          </a:p>
        </p:txBody>
      </p:sp>
      <p:pic>
        <p:nvPicPr>
          <p:cNvPr id="10" name="object 10"/>
          <p:cNvPicPr/>
          <p:nvPr/>
        </p:nvPicPr>
        <p:blipFill>
          <a:blip r:embed="rId5" cstate="print"/>
          <a:stretch>
            <a:fillRect/>
          </a:stretch>
        </p:blipFill>
        <p:spPr>
          <a:xfrm>
            <a:off x="4392167" y="6149340"/>
            <a:ext cx="492251" cy="492252"/>
          </a:xfrm>
          <a:prstGeom prst="rect">
            <a:avLst/>
          </a:prstGeom>
        </p:spPr>
      </p:pic>
      <p:sp>
        <p:nvSpPr>
          <p:cNvPr id="11" name="object 11"/>
          <p:cNvSpPr txBox="1"/>
          <p:nvPr/>
        </p:nvSpPr>
        <p:spPr>
          <a:xfrm>
            <a:off x="8932544" y="6158585"/>
            <a:ext cx="2827655" cy="401320"/>
          </a:xfrm>
          <a:prstGeom prst="rect">
            <a:avLst/>
          </a:prstGeom>
        </p:spPr>
        <p:txBody>
          <a:bodyPr vert="horz" wrap="square" lIns="0" tIns="12065" rIns="0" bIns="0" rtlCol="0">
            <a:spAutoFit/>
          </a:bodyPr>
          <a:lstStyle/>
          <a:p>
            <a:pPr marL="12700">
              <a:lnSpc>
                <a:spcPts val="1480"/>
              </a:lnSpc>
              <a:spcBef>
                <a:spcPts val="95"/>
              </a:spcBef>
            </a:pPr>
            <a:r>
              <a:rPr sz="1300" spc="-5" dirty="0">
                <a:solidFill>
                  <a:srgbClr val="0D0D0D"/>
                </a:solidFill>
                <a:latin typeface="Source Sans Pro" panose="020B0503030403020204" pitchFamily="34" charset="0"/>
                <a:ea typeface="Source Sans Pro" panose="020B0503030403020204" pitchFamily="34" charset="0"/>
                <a:cs typeface="Trebuchet MS"/>
              </a:rPr>
              <a:t>If</a:t>
            </a:r>
            <a:r>
              <a:rPr sz="1300" spc="-10" dirty="0">
                <a:solidFill>
                  <a:srgbClr val="0D0D0D"/>
                </a:solidFill>
                <a:latin typeface="Source Sans Pro" panose="020B0503030403020204" pitchFamily="34" charset="0"/>
                <a:ea typeface="Source Sans Pro" panose="020B0503030403020204" pitchFamily="34" charset="0"/>
                <a:cs typeface="Trebuchet MS"/>
              </a:rPr>
              <a:t> you</a:t>
            </a:r>
            <a:r>
              <a:rPr sz="1300" dirty="0">
                <a:solidFill>
                  <a:srgbClr val="0D0D0D"/>
                </a:solidFill>
                <a:latin typeface="Source Sans Pro" panose="020B0503030403020204" pitchFamily="34" charset="0"/>
                <a:ea typeface="Source Sans Pro" panose="020B0503030403020204" pitchFamily="34" charset="0"/>
                <a:cs typeface="Trebuchet MS"/>
              </a:rPr>
              <a:t> </a:t>
            </a:r>
            <a:r>
              <a:rPr sz="1300" spc="-5" dirty="0">
                <a:solidFill>
                  <a:srgbClr val="0D0D0D"/>
                </a:solidFill>
                <a:latin typeface="Source Sans Pro" panose="020B0503030403020204" pitchFamily="34" charset="0"/>
                <a:ea typeface="Source Sans Pro" panose="020B0503030403020204" pitchFamily="34" charset="0"/>
                <a:cs typeface="Trebuchet MS"/>
              </a:rPr>
              <a:t>experience</a:t>
            </a:r>
            <a:r>
              <a:rPr sz="1300" spc="30" dirty="0">
                <a:solidFill>
                  <a:srgbClr val="0D0D0D"/>
                </a:solidFill>
                <a:latin typeface="Source Sans Pro" panose="020B0503030403020204" pitchFamily="34" charset="0"/>
                <a:ea typeface="Source Sans Pro" panose="020B0503030403020204" pitchFamily="34" charset="0"/>
                <a:cs typeface="Trebuchet MS"/>
              </a:rPr>
              <a:t> </a:t>
            </a:r>
            <a:r>
              <a:rPr sz="1300" spc="-10" dirty="0">
                <a:solidFill>
                  <a:srgbClr val="0D0D0D"/>
                </a:solidFill>
                <a:latin typeface="Source Sans Pro" panose="020B0503030403020204" pitchFamily="34" charset="0"/>
                <a:ea typeface="Source Sans Pro" panose="020B0503030403020204" pitchFamily="34" charset="0"/>
                <a:cs typeface="Trebuchet MS"/>
              </a:rPr>
              <a:t>technical</a:t>
            </a:r>
            <a:r>
              <a:rPr sz="1300" spc="20" dirty="0">
                <a:solidFill>
                  <a:srgbClr val="0D0D0D"/>
                </a:solidFill>
                <a:latin typeface="Source Sans Pro" panose="020B0503030403020204" pitchFamily="34" charset="0"/>
                <a:ea typeface="Source Sans Pro" panose="020B0503030403020204" pitchFamily="34" charset="0"/>
                <a:cs typeface="Trebuchet MS"/>
              </a:rPr>
              <a:t> </a:t>
            </a:r>
            <a:r>
              <a:rPr sz="1300" spc="-10" dirty="0">
                <a:solidFill>
                  <a:srgbClr val="0D0D0D"/>
                </a:solidFill>
                <a:latin typeface="Source Sans Pro" panose="020B0503030403020204" pitchFamily="34" charset="0"/>
                <a:ea typeface="Source Sans Pro" panose="020B0503030403020204" pitchFamily="34" charset="0"/>
                <a:cs typeface="Trebuchet MS"/>
              </a:rPr>
              <a:t>problems,</a:t>
            </a:r>
            <a:endParaRPr sz="1300" dirty="0">
              <a:latin typeface="Source Sans Pro" panose="020B0503030403020204" pitchFamily="34" charset="0"/>
              <a:ea typeface="Source Sans Pro" panose="020B0503030403020204" pitchFamily="34" charset="0"/>
              <a:cs typeface="Trebuchet MS"/>
            </a:endParaRPr>
          </a:p>
          <a:p>
            <a:pPr marL="12700">
              <a:lnSpc>
                <a:spcPts val="1480"/>
              </a:lnSpc>
            </a:pPr>
            <a:r>
              <a:rPr sz="1300" spc="-10" dirty="0">
                <a:solidFill>
                  <a:srgbClr val="0D0D0D"/>
                </a:solidFill>
                <a:latin typeface="Source Sans Pro" panose="020B0503030403020204" pitchFamily="34" charset="0"/>
                <a:ea typeface="Source Sans Pro" panose="020B0503030403020204" pitchFamily="34" charset="0"/>
                <a:cs typeface="Trebuchet MS"/>
              </a:rPr>
              <a:t>click</a:t>
            </a:r>
            <a:r>
              <a:rPr sz="1300" spc="-15" dirty="0">
                <a:solidFill>
                  <a:srgbClr val="0D0D0D"/>
                </a:solidFill>
                <a:latin typeface="Source Sans Pro" panose="020B0503030403020204" pitchFamily="34" charset="0"/>
                <a:ea typeface="Source Sans Pro" panose="020B0503030403020204" pitchFamily="34" charset="0"/>
                <a:cs typeface="Trebuchet MS"/>
              </a:rPr>
              <a:t> </a:t>
            </a:r>
            <a:r>
              <a:rPr sz="1300" spc="-10" dirty="0">
                <a:solidFill>
                  <a:srgbClr val="0D0D0D"/>
                </a:solidFill>
                <a:latin typeface="Source Sans Pro" panose="020B0503030403020204" pitchFamily="34" charset="0"/>
                <a:ea typeface="Source Sans Pro" panose="020B0503030403020204" pitchFamily="34" charset="0"/>
                <a:cs typeface="Trebuchet MS"/>
              </a:rPr>
              <a:t>the</a:t>
            </a:r>
            <a:r>
              <a:rPr sz="1300" dirty="0">
                <a:solidFill>
                  <a:srgbClr val="0D0D0D"/>
                </a:solidFill>
                <a:latin typeface="Source Sans Pro" panose="020B0503030403020204" pitchFamily="34" charset="0"/>
                <a:ea typeface="Source Sans Pro" panose="020B0503030403020204" pitchFamily="34" charset="0"/>
                <a:cs typeface="Trebuchet MS"/>
              </a:rPr>
              <a:t> </a:t>
            </a:r>
            <a:r>
              <a:rPr sz="1300" spc="-5" dirty="0">
                <a:solidFill>
                  <a:srgbClr val="0D0D0D"/>
                </a:solidFill>
                <a:latin typeface="Source Sans Pro" panose="020B0503030403020204" pitchFamily="34" charset="0"/>
                <a:ea typeface="Source Sans Pro" panose="020B0503030403020204" pitchFamily="34" charset="0"/>
                <a:cs typeface="Trebuchet MS"/>
              </a:rPr>
              <a:t>“Help”</a:t>
            </a:r>
            <a:r>
              <a:rPr sz="1300" spc="10" dirty="0">
                <a:solidFill>
                  <a:srgbClr val="0D0D0D"/>
                </a:solidFill>
                <a:latin typeface="Source Sans Pro" panose="020B0503030403020204" pitchFamily="34" charset="0"/>
                <a:ea typeface="Source Sans Pro" panose="020B0503030403020204" pitchFamily="34" charset="0"/>
                <a:cs typeface="Trebuchet MS"/>
              </a:rPr>
              <a:t> </a:t>
            </a:r>
            <a:r>
              <a:rPr sz="1300" spc="-5" dirty="0">
                <a:solidFill>
                  <a:srgbClr val="0D0D0D"/>
                </a:solidFill>
                <a:latin typeface="Source Sans Pro" panose="020B0503030403020204" pitchFamily="34" charset="0"/>
                <a:ea typeface="Source Sans Pro" panose="020B0503030403020204" pitchFamily="34" charset="0"/>
                <a:cs typeface="Trebuchet MS"/>
              </a:rPr>
              <a:t>button </a:t>
            </a:r>
            <a:r>
              <a:rPr sz="1300" spc="-10" dirty="0">
                <a:solidFill>
                  <a:srgbClr val="0D0D0D"/>
                </a:solidFill>
                <a:latin typeface="Source Sans Pro" panose="020B0503030403020204" pitchFamily="34" charset="0"/>
                <a:ea typeface="Source Sans Pro" panose="020B0503030403020204" pitchFamily="34" charset="0"/>
                <a:cs typeface="Trebuchet MS"/>
              </a:rPr>
              <a:t>below</a:t>
            </a:r>
            <a:endParaRPr sz="1300" dirty="0">
              <a:latin typeface="Source Sans Pro" panose="020B0503030403020204" pitchFamily="34" charset="0"/>
              <a:ea typeface="Source Sans Pro" panose="020B0503030403020204" pitchFamily="34" charset="0"/>
              <a:cs typeface="Trebuchet MS"/>
            </a:endParaRPr>
          </a:p>
        </p:txBody>
      </p:sp>
      <p:pic>
        <p:nvPicPr>
          <p:cNvPr id="12" name="object 12"/>
          <p:cNvPicPr/>
          <p:nvPr/>
        </p:nvPicPr>
        <p:blipFill>
          <a:blip r:embed="rId6" cstate="print"/>
          <a:stretch>
            <a:fillRect/>
          </a:stretch>
        </p:blipFill>
        <p:spPr>
          <a:xfrm>
            <a:off x="8264652" y="6121908"/>
            <a:ext cx="473964" cy="473964"/>
          </a:xfrm>
          <a:prstGeom prst="rect">
            <a:avLst/>
          </a:prstGeom>
        </p:spPr>
      </p:pic>
      <p:grpSp>
        <p:nvGrpSpPr>
          <p:cNvPr id="13" name="object 13"/>
          <p:cNvGrpSpPr/>
          <p:nvPr/>
        </p:nvGrpSpPr>
        <p:grpSpPr>
          <a:xfrm>
            <a:off x="4706111" y="612116"/>
            <a:ext cx="2796540" cy="309245"/>
            <a:chOff x="4706111" y="612116"/>
            <a:chExt cx="2796540" cy="309245"/>
          </a:xfrm>
        </p:grpSpPr>
        <p:pic>
          <p:nvPicPr>
            <p:cNvPr id="14" name="object 14"/>
            <p:cNvPicPr/>
            <p:nvPr/>
          </p:nvPicPr>
          <p:blipFill>
            <a:blip r:embed="rId7" cstate="print"/>
            <a:stretch>
              <a:fillRect/>
            </a:stretch>
          </p:blipFill>
          <p:spPr>
            <a:xfrm>
              <a:off x="5733544" y="784710"/>
              <a:ext cx="196100" cy="136141"/>
            </a:xfrm>
            <a:prstGeom prst="rect">
              <a:avLst/>
            </a:prstGeom>
          </p:spPr>
        </p:pic>
        <p:sp>
          <p:nvSpPr>
            <p:cNvPr id="15" name="object 15"/>
            <p:cNvSpPr/>
            <p:nvPr/>
          </p:nvSpPr>
          <p:spPr>
            <a:xfrm>
              <a:off x="5735802" y="612126"/>
              <a:ext cx="1767205" cy="307975"/>
            </a:xfrm>
            <a:custGeom>
              <a:avLst/>
              <a:gdLst/>
              <a:ahLst/>
              <a:cxnLst/>
              <a:rect l="l" t="t" r="r" b="b"/>
              <a:pathLst>
                <a:path w="1767204" h="307975">
                  <a:moveTo>
                    <a:pt x="85090" y="0"/>
                  </a:moveTo>
                  <a:lnTo>
                    <a:pt x="0" y="0"/>
                  </a:lnTo>
                  <a:lnTo>
                    <a:pt x="0" y="15303"/>
                  </a:lnTo>
                  <a:lnTo>
                    <a:pt x="0" y="52311"/>
                  </a:lnTo>
                  <a:lnTo>
                    <a:pt x="0" y="71462"/>
                  </a:lnTo>
                  <a:lnTo>
                    <a:pt x="0" y="109740"/>
                  </a:lnTo>
                  <a:lnTo>
                    <a:pt x="0" y="128879"/>
                  </a:lnTo>
                  <a:lnTo>
                    <a:pt x="85090" y="128879"/>
                  </a:lnTo>
                  <a:lnTo>
                    <a:pt x="85090" y="109740"/>
                  </a:lnTo>
                  <a:lnTo>
                    <a:pt x="19913" y="109740"/>
                  </a:lnTo>
                  <a:lnTo>
                    <a:pt x="19913" y="71462"/>
                  </a:lnTo>
                  <a:lnTo>
                    <a:pt x="75425" y="71462"/>
                  </a:lnTo>
                  <a:lnTo>
                    <a:pt x="75425" y="52311"/>
                  </a:lnTo>
                  <a:lnTo>
                    <a:pt x="19913" y="52311"/>
                  </a:lnTo>
                  <a:lnTo>
                    <a:pt x="19913" y="15303"/>
                  </a:lnTo>
                  <a:lnTo>
                    <a:pt x="85090" y="15303"/>
                  </a:lnTo>
                  <a:lnTo>
                    <a:pt x="85090" y="0"/>
                  </a:lnTo>
                  <a:close/>
                </a:path>
                <a:path w="1767204" h="307975">
                  <a:moveTo>
                    <a:pt x="194525" y="129197"/>
                  </a:moveTo>
                  <a:lnTo>
                    <a:pt x="164363" y="79070"/>
                  </a:lnTo>
                  <a:lnTo>
                    <a:pt x="153111" y="60375"/>
                  </a:lnTo>
                  <a:lnTo>
                    <a:pt x="164655" y="41668"/>
                  </a:lnTo>
                  <a:lnTo>
                    <a:pt x="190042" y="533"/>
                  </a:lnTo>
                  <a:lnTo>
                    <a:pt x="165747" y="533"/>
                  </a:lnTo>
                  <a:lnTo>
                    <a:pt x="141973" y="41668"/>
                  </a:lnTo>
                  <a:lnTo>
                    <a:pt x="118300" y="533"/>
                  </a:lnTo>
                  <a:lnTo>
                    <a:pt x="94005" y="533"/>
                  </a:lnTo>
                  <a:lnTo>
                    <a:pt x="130937" y="60375"/>
                  </a:lnTo>
                  <a:lnTo>
                    <a:pt x="89522" y="129197"/>
                  </a:lnTo>
                  <a:lnTo>
                    <a:pt x="113880" y="129197"/>
                  </a:lnTo>
                  <a:lnTo>
                    <a:pt x="141973" y="79070"/>
                  </a:lnTo>
                  <a:lnTo>
                    <a:pt x="170865" y="129197"/>
                  </a:lnTo>
                  <a:lnTo>
                    <a:pt x="194525" y="129197"/>
                  </a:lnTo>
                  <a:close/>
                </a:path>
                <a:path w="1767204" h="307975">
                  <a:moveTo>
                    <a:pt x="294398" y="36436"/>
                  </a:moveTo>
                  <a:lnTo>
                    <a:pt x="291261" y="20459"/>
                  </a:lnTo>
                  <a:lnTo>
                    <a:pt x="287299" y="14744"/>
                  </a:lnTo>
                  <a:lnTo>
                    <a:pt x="282575" y="7912"/>
                  </a:lnTo>
                  <a:lnTo>
                    <a:pt x="274383" y="2806"/>
                  </a:lnTo>
                  <a:lnTo>
                    <a:pt x="274383" y="36436"/>
                  </a:lnTo>
                  <a:lnTo>
                    <a:pt x="272694" y="44754"/>
                  </a:lnTo>
                  <a:lnTo>
                    <a:pt x="268020" y="51396"/>
                  </a:lnTo>
                  <a:lnTo>
                    <a:pt x="260997" y="55791"/>
                  </a:lnTo>
                  <a:lnTo>
                    <a:pt x="252196" y="57378"/>
                  </a:lnTo>
                  <a:lnTo>
                    <a:pt x="221932" y="57378"/>
                  </a:lnTo>
                  <a:lnTo>
                    <a:pt x="221932" y="14744"/>
                  </a:lnTo>
                  <a:lnTo>
                    <a:pt x="252196" y="14744"/>
                  </a:lnTo>
                  <a:lnTo>
                    <a:pt x="260997" y="16446"/>
                  </a:lnTo>
                  <a:lnTo>
                    <a:pt x="268020" y="21107"/>
                  </a:lnTo>
                  <a:lnTo>
                    <a:pt x="272694" y="28003"/>
                  </a:lnTo>
                  <a:lnTo>
                    <a:pt x="274383" y="36436"/>
                  </a:lnTo>
                  <a:lnTo>
                    <a:pt x="274383" y="2806"/>
                  </a:lnTo>
                  <a:lnTo>
                    <a:pt x="270738" y="533"/>
                  </a:lnTo>
                  <a:lnTo>
                    <a:pt x="201917" y="533"/>
                  </a:lnTo>
                  <a:lnTo>
                    <a:pt x="201917" y="129197"/>
                  </a:lnTo>
                  <a:lnTo>
                    <a:pt x="221932" y="129197"/>
                  </a:lnTo>
                  <a:lnTo>
                    <a:pt x="221932" y="76835"/>
                  </a:lnTo>
                  <a:lnTo>
                    <a:pt x="261073" y="76835"/>
                  </a:lnTo>
                  <a:lnTo>
                    <a:pt x="266992" y="75336"/>
                  </a:lnTo>
                  <a:lnTo>
                    <a:pt x="273697" y="71589"/>
                  </a:lnTo>
                  <a:lnTo>
                    <a:pt x="282219" y="65366"/>
                  </a:lnTo>
                  <a:lnTo>
                    <a:pt x="288518" y="57378"/>
                  </a:lnTo>
                  <a:lnTo>
                    <a:pt x="288747" y="57099"/>
                  </a:lnTo>
                  <a:lnTo>
                    <a:pt x="292925" y="47294"/>
                  </a:lnTo>
                  <a:lnTo>
                    <a:pt x="294398" y="36436"/>
                  </a:lnTo>
                  <a:close/>
                </a:path>
                <a:path w="1767204" h="307975">
                  <a:moveTo>
                    <a:pt x="334327" y="173240"/>
                  </a:moveTo>
                  <a:lnTo>
                    <a:pt x="240372" y="173240"/>
                  </a:lnTo>
                  <a:lnTo>
                    <a:pt x="240372" y="191109"/>
                  </a:lnTo>
                  <a:lnTo>
                    <a:pt x="277342" y="191109"/>
                  </a:lnTo>
                  <a:lnTo>
                    <a:pt x="277342" y="307238"/>
                  </a:lnTo>
                  <a:lnTo>
                    <a:pt x="297357" y="307238"/>
                  </a:lnTo>
                  <a:lnTo>
                    <a:pt x="297357" y="191109"/>
                  </a:lnTo>
                  <a:lnTo>
                    <a:pt x="334327" y="191109"/>
                  </a:lnTo>
                  <a:lnTo>
                    <a:pt x="334327" y="173240"/>
                  </a:lnTo>
                  <a:close/>
                </a:path>
                <a:path w="1767204" h="307975">
                  <a:moveTo>
                    <a:pt x="397230" y="42418"/>
                  </a:moveTo>
                  <a:lnTo>
                    <a:pt x="393573" y="23698"/>
                  </a:lnTo>
                  <a:lnTo>
                    <a:pt x="387502" y="14744"/>
                  </a:lnTo>
                  <a:lnTo>
                    <a:pt x="383451" y="8763"/>
                  </a:lnTo>
                  <a:lnTo>
                    <a:pt x="376529" y="4279"/>
                  </a:lnTo>
                  <a:lnTo>
                    <a:pt x="376529" y="33439"/>
                  </a:lnTo>
                  <a:lnTo>
                    <a:pt x="376529" y="81318"/>
                  </a:lnTo>
                  <a:lnTo>
                    <a:pt x="374434" y="92824"/>
                  </a:lnTo>
                  <a:lnTo>
                    <a:pt x="368668" y="102069"/>
                  </a:lnTo>
                  <a:lnTo>
                    <a:pt x="359968" y="108242"/>
                  </a:lnTo>
                  <a:lnTo>
                    <a:pt x="349123" y="110490"/>
                  </a:lnTo>
                  <a:lnTo>
                    <a:pt x="338607" y="108267"/>
                  </a:lnTo>
                  <a:lnTo>
                    <a:pt x="329920" y="102260"/>
                  </a:lnTo>
                  <a:lnTo>
                    <a:pt x="324002" y="93446"/>
                  </a:lnTo>
                  <a:lnTo>
                    <a:pt x="321805" y="82816"/>
                  </a:lnTo>
                  <a:lnTo>
                    <a:pt x="321805" y="42418"/>
                  </a:lnTo>
                  <a:lnTo>
                    <a:pt x="323900" y="31470"/>
                  </a:lnTo>
                  <a:lnTo>
                    <a:pt x="329653" y="22694"/>
                  </a:lnTo>
                  <a:lnTo>
                    <a:pt x="338328" y="16852"/>
                  </a:lnTo>
                  <a:lnTo>
                    <a:pt x="349123" y="14744"/>
                  </a:lnTo>
                  <a:lnTo>
                    <a:pt x="356171" y="15582"/>
                  </a:lnTo>
                  <a:lnTo>
                    <a:pt x="362648" y="18110"/>
                  </a:lnTo>
                  <a:lnTo>
                    <a:pt x="368274" y="22313"/>
                  </a:lnTo>
                  <a:lnTo>
                    <a:pt x="372783" y="28206"/>
                  </a:lnTo>
                  <a:lnTo>
                    <a:pt x="376529" y="33439"/>
                  </a:lnTo>
                  <a:lnTo>
                    <a:pt x="376529" y="4279"/>
                  </a:lnTo>
                  <a:lnTo>
                    <a:pt x="370763" y="533"/>
                  </a:lnTo>
                  <a:lnTo>
                    <a:pt x="327977" y="533"/>
                  </a:lnTo>
                  <a:lnTo>
                    <a:pt x="315480" y="8763"/>
                  </a:lnTo>
                  <a:lnTo>
                    <a:pt x="305447" y="23698"/>
                  </a:lnTo>
                  <a:lnTo>
                    <a:pt x="301790" y="42418"/>
                  </a:lnTo>
                  <a:lnTo>
                    <a:pt x="301790" y="91795"/>
                  </a:lnTo>
                  <a:lnTo>
                    <a:pt x="325386" y="124244"/>
                  </a:lnTo>
                  <a:lnTo>
                    <a:pt x="349123" y="130683"/>
                  </a:lnTo>
                  <a:lnTo>
                    <a:pt x="360337" y="129451"/>
                  </a:lnTo>
                  <a:lnTo>
                    <a:pt x="370509" y="125831"/>
                  </a:lnTo>
                  <a:lnTo>
                    <a:pt x="379425" y="119964"/>
                  </a:lnTo>
                  <a:lnTo>
                    <a:pt x="386880" y="111988"/>
                  </a:lnTo>
                  <a:lnTo>
                    <a:pt x="387819" y="110490"/>
                  </a:lnTo>
                  <a:lnTo>
                    <a:pt x="390994" y="105460"/>
                  </a:lnTo>
                  <a:lnTo>
                    <a:pt x="394271" y="98425"/>
                  </a:lnTo>
                  <a:lnTo>
                    <a:pt x="396443" y="91262"/>
                  </a:lnTo>
                  <a:lnTo>
                    <a:pt x="397230" y="84302"/>
                  </a:lnTo>
                  <a:lnTo>
                    <a:pt x="397230" y="42418"/>
                  </a:lnTo>
                  <a:close/>
                </a:path>
                <a:path w="1767204" h="307975">
                  <a:moveTo>
                    <a:pt x="434898" y="173240"/>
                  </a:moveTo>
                  <a:lnTo>
                    <a:pt x="414185" y="173240"/>
                  </a:lnTo>
                  <a:lnTo>
                    <a:pt x="414185" y="230670"/>
                  </a:lnTo>
                  <a:lnTo>
                    <a:pt x="360260" y="230670"/>
                  </a:lnTo>
                  <a:lnTo>
                    <a:pt x="360260" y="173240"/>
                  </a:lnTo>
                  <a:lnTo>
                    <a:pt x="339559" y="173240"/>
                  </a:lnTo>
                  <a:lnTo>
                    <a:pt x="339559" y="230670"/>
                  </a:lnTo>
                  <a:lnTo>
                    <a:pt x="339559" y="248526"/>
                  </a:lnTo>
                  <a:lnTo>
                    <a:pt x="339559" y="307238"/>
                  </a:lnTo>
                  <a:lnTo>
                    <a:pt x="360260" y="307238"/>
                  </a:lnTo>
                  <a:lnTo>
                    <a:pt x="360260" y="248526"/>
                  </a:lnTo>
                  <a:lnTo>
                    <a:pt x="414185" y="248526"/>
                  </a:lnTo>
                  <a:lnTo>
                    <a:pt x="414185" y="307238"/>
                  </a:lnTo>
                  <a:lnTo>
                    <a:pt x="434898" y="307238"/>
                  </a:lnTo>
                  <a:lnTo>
                    <a:pt x="434898" y="248526"/>
                  </a:lnTo>
                  <a:lnTo>
                    <a:pt x="434898" y="230670"/>
                  </a:lnTo>
                  <a:lnTo>
                    <a:pt x="434898" y="173240"/>
                  </a:lnTo>
                  <a:close/>
                </a:path>
                <a:path w="1767204" h="307975">
                  <a:moveTo>
                    <a:pt x="512584" y="129197"/>
                  </a:moveTo>
                  <a:lnTo>
                    <a:pt x="482701" y="71589"/>
                  </a:lnTo>
                  <a:lnTo>
                    <a:pt x="481533" y="69342"/>
                  </a:lnTo>
                  <a:lnTo>
                    <a:pt x="492442" y="63639"/>
                  </a:lnTo>
                  <a:lnTo>
                    <a:pt x="500595" y="55702"/>
                  </a:lnTo>
                  <a:lnTo>
                    <a:pt x="501650" y="53632"/>
                  </a:lnTo>
                  <a:lnTo>
                    <a:pt x="505688" y="45783"/>
                  </a:lnTo>
                  <a:lnTo>
                    <a:pt x="507453" y="34201"/>
                  </a:lnTo>
                  <a:lnTo>
                    <a:pt x="504571" y="19189"/>
                  </a:lnTo>
                  <a:lnTo>
                    <a:pt x="500545" y="13246"/>
                  </a:lnTo>
                  <a:lnTo>
                    <a:pt x="496557" y="7353"/>
                  </a:lnTo>
                  <a:lnTo>
                    <a:pt x="488238" y="2057"/>
                  </a:lnTo>
                  <a:lnTo>
                    <a:pt x="488238" y="33439"/>
                  </a:lnTo>
                  <a:lnTo>
                    <a:pt x="486651" y="41643"/>
                  </a:lnTo>
                  <a:lnTo>
                    <a:pt x="482219" y="48031"/>
                  </a:lnTo>
                  <a:lnTo>
                    <a:pt x="475424" y="52158"/>
                  </a:lnTo>
                  <a:lnTo>
                    <a:pt x="466737" y="53632"/>
                  </a:lnTo>
                  <a:lnTo>
                    <a:pt x="434898" y="53632"/>
                  </a:lnTo>
                  <a:lnTo>
                    <a:pt x="434898" y="13246"/>
                  </a:lnTo>
                  <a:lnTo>
                    <a:pt x="467525" y="13246"/>
                  </a:lnTo>
                  <a:lnTo>
                    <a:pt x="475754" y="14833"/>
                  </a:lnTo>
                  <a:lnTo>
                    <a:pt x="482320" y="19138"/>
                  </a:lnTo>
                  <a:lnTo>
                    <a:pt x="486664" y="25552"/>
                  </a:lnTo>
                  <a:lnTo>
                    <a:pt x="488238" y="33439"/>
                  </a:lnTo>
                  <a:lnTo>
                    <a:pt x="488238" y="2057"/>
                  </a:lnTo>
                  <a:lnTo>
                    <a:pt x="485863" y="533"/>
                  </a:lnTo>
                  <a:lnTo>
                    <a:pt x="414985" y="533"/>
                  </a:lnTo>
                  <a:lnTo>
                    <a:pt x="414985" y="129197"/>
                  </a:lnTo>
                  <a:lnTo>
                    <a:pt x="434898" y="129197"/>
                  </a:lnTo>
                  <a:lnTo>
                    <a:pt x="434898" y="71589"/>
                  </a:lnTo>
                  <a:lnTo>
                    <a:pt x="460819" y="71589"/>
                  </a:lnTo>
                  <a:lnTo>
                    <a:pt x="488924" y="129197"/>
                  </a:lnTo>
                  <a:lnTo>
                    <a:pt x="512584" y="129197"/>
                  </a:lnTo>
                  <a:close/>
                </a:path>
                <a:path w="1767204" h="307975">
                  <a:moveTo>
                    <a:pt x="538518" y="172935"/>
                  </a:moveTo>
                  <a:lnTo>
                    <a:pt x="452742" y="172935"/>
                  </a:lnTo>
                  <a:lnTo>
                    <a:pt x="452742" y="192074"/>
                  </a:lnTo>
                  <a:lnTo>
                    <a:pt x="452742" y="230352"/>
                  </a:lnTo>
                  <a:lnTo>
                    <a:pt x="452742" y="248221"/>
                  </a:lnTo>
                  <a:lnTo>
                    <a:pt x="452742" y="287782"/>
                  </a:lnTo>
                  <a:lnTo>
                    <a:pt x="452742" y="306920"/>
                  </a:lnTo>
                  <a:lnTo>
                    <a:pt x="538518" y="306920"/>
                  </a:lnTo>
                  <a:lnTo>
                    <a:pt x="538518" y="287782"/>
                  </a:lnTo>
                  <a:lnTo>
                    <a:pt x="472655" y="287782"/>
                  </a:lnTo>
                  <a:lnTo>
                    <a:pt x="472655" y="248221"/>
                  </a:lnTo>
                  <a:lnTo>
                    <a:pt x="528853" y="248221"/>
                  </a:lnTo>
                  <a:lnTo>
                    <a:pt x="528853" y="230352"/>
                  </a:lnTo>
                  <a:lnTo>
                    <a:pt x="472655" y="230352"/>
                  </a:lnTo>
                  <a:lnTo>
                    <a:pt x="472655" y="192074"/>
                  </a:lnTo>
                  <a:lnTo>
                    <a:pt x="538518" y="192074"/>
                  </a:lnTo>
                  <a:lnTo>
                    <a:pt x="538518" y="172935"/>
                  </a:lnTo>
                  <a:close/>
                </a:path>
                <a:path w="1767204" h="307975">
                  <a:moveTo>
                    <a:pt x="607326" y="533"/>
                  </a:moveTo>
                  <a:lnTo>
                    <a:pt x="513372" y="533"/>
                  </a:lnTo>
                  <a:lnTo>
                    <a:pt x="513372" y="13246"/>
                  </a:lnTo>
                  <a:lnTo>
                    <a:pt x="550341" y="13246"/>
                  </a:lnTo>
                  <a:lnTo>
                    <a:pt x="550341" y="129197"/>
                  </a:lnTo>
                  <a:lnTo>
                    <a:pt x="571055" y="129197"/>
                  </a:lnTo>
                  <a:lnTo>
                    <a:pt x="571055" y="13246"/>
                  </a:lnTo>
                  <a:lnTo>
                    <a:pt x="607326" y="13246"/>
                  </a:lnTo>
                  <a:lnTo>
                    <a:pt x="607326" y="533"/>
                  </a:lnTo>
                  <a:close/>
                </a:path>
                <a:path w="1767204" h="307975">
                  <a:moveTo>
                    <a:pt x="660577" y="67856"/>
                  </a:moveTo>
                  <a:lnTo>
                    <a:pt x="603580" y="67856"/>
                  </a:lnTo>
                  <a:lnTo>
                    <a:pt x="603580" y="86563"/>
                  </a:lnTo>
                  <a:lnTo>
                    <a:pt x="660577" y="86563"/>
                  </a:lnTo>
                  <a:lnTo>
                    <a:pt x="660577" y="67856"/>
                  </a:lnTo>
                  <a:close/>
                </a:path>
                <a:path w="1767204" h="307975">
                  <a:moveTo>
                    <a:pt x="698233" y="173329"/>
                  </a:moveTo>
                  <a:lnTo>
                    <a:pt x="677532" y="173329"/>
                  </a:lnTo>
                  <a:lnTo>
                    <a:pt x="677532" y="260108"/>
                  </a:lnTo>
                  <a:lnTo>
                    <a:pt x="675563" y="271373"/>
                  </a:lnTo>
                  <a:lnTo>
                    <a:pt x="670064" y="280111"/>
                  </a:lnTo>
                  <a:lnTo>
                    <a:pt x="661644" y="285775"/>
                  </a:lnTo>
                  <a:lnTo>
                    <a:pt x="650913" y="287782"/>
                  </a:lnTo>
                  <a:lnTo>
                    <a:pt x="639991" y="285661"/>
                  </a:lnTo>
                  <a:lnTo>
                    <a:pt x="631063" y="279831"/>
                  </a:lnTo>
                  <a:lnTo>
                    <a:pt x="625030" y="271056"/>
                  </a:lnTo>
                  <a:lnTo>
                    <a:pt x="622808" y="260108"/>
                  </a:lnTo>
                  <a:lnTo>
                    <a:pt x="622808" y="173329"/>
                  </a:lnTo>
                  <a:lnTo>
                    <a:pt x="602894" y="173329"/>
                  </a:lnTo>
                  <a:lnTo>
                    <a:pt x="602894" y="260108"/>
                  </a:lnTo>
                  <a:lnTo>
                    <a:pt x="606653" y="278942"/>
                  </a:lnTo>
                  <a:lnTo>
                    <a:pt x="616915" y="294144"/>
                  </a:lnTo>
                  <a:lnTo>
                    <a:pt x="632180" y="304279"/>
                  </a:lnTo>
                  <a:lnTo>
                    <a:pt x="650913" y="307975"/>
                  </a:lnTo>
                  <a:lnTo>
                    <a:pt x="669239" y="304279"/>
                  </a:lnTo>
                  <a:lnTo>
                    <a:pt x="684301" y="294144"/>
                  </a:lnTo>
                  <a:lnTo>
                    <a:pt x="694486" y="278942"/>
                  </a:lnTo>
                  <a:lnTo>
                    <a:pt x="698233" y="260108"/>
                  </a:lnTo>
                  <a:lnTo>
                    <a:pt x="698233" y="173329"/>
                  </a:lnTo>
                  <a:close/>
                </a:path>
                <a:path w="1767204" h="307975">
                  <a:moveTo>
                    <a:pt x="704253" y="533"/>
                  </a:moveTo>
                  <a:lnTo>
                    <a:pt x="683450" y="533"/>
                  </a:lnTo>
                  <a:lnTo>
                    <a:pt x="683450" y="129197"/>
                  </a:lnTo>
                  <a:lnTo>
                    <a:pt x="704253" y="129197"/>
                  </a:lnTo>
                  <a:lnTo>
                    <a:pt x="704253" y="533"/>
                  </a:lnTo>
                  <a:close/>
                </a:path>
                <a:path w="1767204" h="307975">
                  <a:moveTo>
                    <a:pt x="815162" y="173329"/>
                  </a:moveTo>
                  <a:lnTo>
                    <a:pt x="795147" y="173329"/>
                  </a:lnTo>
                  <a:lnTo>
                    <a:pt x="795147" y="268325"/>
                  </a:lnTo>
                  <a:lnTo>
                    <a:pt x="735304" y="173329"/>
                  </a:lnTo>
                  <a:lnTo>
                    <a:pt x="716076" y="173329"/>
                  </a:lnTo>
                  <a:lnTo>
                    <a:pt x="716076" y="307238"/>
                  </a:lnTo>
                  <a:lnTo>
                    <a:pt x="735990" y="307238"/>
                  </a:lnTo>
                  <a:lnTo>
                    <a:pt x="735990" y="211480"/>
                  </a:lnTo>
                  <a:lnTo>
                    <a:pt x="796632" y="307238"/>
                  </a:lnTo>
                  <a:lnTo>
                    <a:pt x="815162" y="307238"/>
                  </a:lnTo>
                  <a:lnTo>
                    <a:pt x="815162" y="173329"/>
                  </a:lnTo>
                  <a:close/>
                </a:path>
                <a:path w="1767204" h="307975">
                  <a:moveTo>
                    <a:pt x="853617" y="173329"/>
                  </a:moveTo>
                  <a:lnTo>
                    <a:pt x="833602" y="173329"/>
                  </a:lnTo>
                  <a:lnTo>
                    <a:pt x="833602" y="307238"/>
                  </a:lnTo>
                  <a:lnTo>
                    <a:pt x="853617" y="307238"/>
                  </a:lnTo>
                  <a:lnTo>
                    <a:pt x="853617" y="173329"/>
                  </a:lnTo>
                  <a:close/>
                </a:path>
                <a:path w="1767204" h="307975">
                  <a:moveTo>
                    <a:pt x="953490" y="173240"/>
                  </a:moveTo>
                  <a:lnTo>
                    <a:pt x="859536" y="173240"/>
                  </a:lnTo>
                  <a:lnTo>
                    <a:pt x="859536" y="191109"/>
                  </a:lnTo>
                  <a:lnTo>
                    <a:pt x="896505" y="191109"/>
                  </a:lnTo>
                  <a:lnTo>
                    <a:pt x="896505" y="307238"/>
                  </a:lnTo>
                  <a:lnTo>
                    <a:pt x="916520" y="307238"/>
                  </a:lnTo>
                  <a:lnTo>
                    <a:pt x="916520" y="191109"/>
                  </a:lnTo>
                  <a:lnTo>
                    <a:pt x="953490" y="191109"/>
                  </a:lnTo>
                  <a:lnTo>
                    <a:pt x="953490" y="173240"/>
                  </a:lnTo>
                  <a:close/>
                </a:path>
                <a:path w="1767204" h="307975">
                  <a:moveTo>
                    <a:pt x="1044486" y="172935"/>
                  </a:moveTo>
                  <a:lnTo>
                    <a:pt x="958621" y="172935"/>
                  </a:lnTo>
                  <a:lnTo>
                    <a:pt x="958621" y="192074"/>
                  </a:lnTo>
                  <a:lnTo>
                    <a:pt x="958621" y="230352"/>
                  </a:lnTo>
                  <a:lnTo>
                    <a:pt x="958621" y="248221"/>
                  </a:lnTo>
                  <a:lnTo>
                    <a:pt x="958621" y="287782"/>
                  </a:lnTo>
                  <a:lnTo>
                    <a:pt x="958621" y="306920"/>
                  </a:lnTo>
                  <a:lnTo>
                    <a:pt x="1044486" y="306920"/>
                  </a:lnTo>
                  <a:lnTo>
                    <a:pt x="1044486" y="287782"/>
                  </a:lnTo>
                  <a:lnTo>
                    <a:pt x="978636" y="287782"/>
                  </a:lnTo>
                  <a:lnTo>
                    <a:pt x="978636" y="248221"/>
                  </a:lnTo>
                  <a:lnTo>
                    <a:pt x="1034834" y="248221"/>
                  </a:lnTo>
                  <a:lnTo>
                    <a:pt x="1034834" y="230352"/>
                  </a:lnTo>
                  <a:lnTo>
                    <a:pt x="978636" y="230352"/>
                  </a:lnTo>
                  <a:lnTo>
                    <a:pt x="978636" y="192074"/>
                  </a:lnTo>
                  <a:lnTo>
                    <a:pt x="1044486" y="192074"/>
                  </a:lnTo>
                  <a:lnTo>
                    <a:pt x="1044486" y="172935"/>
                  </a:lnTo>
                  <a:close/>
                </a:path>
                <a:path w="1767204" h="307975">
                  <a:moveTo>
                    <a:pt x="1153934" y="221208"/>
                  </a:moveTo>
                  <a:lnTo>
                    <a:pt x="1150175" y="202361"/>
                  </a:lnTo>
                  <a:lnTo>
                    <a:pt x="1143749" y="192773"/>
                  </a:lnTo>
                  <a:lnTo>
                    <a:pt x="1139990" y="187172"/>
                  </a:lnTo>
                  <a:lnTo>
                    <a:pt x="1133221" y="182613"/>
                  </a:lnTo>
                  <a:lnTo>
                    <a:pt x="1133221" y="221208"/>
                  </a:lnTo>
                  <a:lnTo>
                    <a:pt x="1133221" y="260108"/>
                  </a:lnTo>
                  <a:lnTo>
                    <a:pt x="1131150" y="271056"/>
                  </a:lnTo>
                  <a:lnTo>
                    <a:pt x="1125461" y="279831"/>
                  </a:lnTo>
                  <a:lnTo>
                    <a:pt x="1117003" y="285673"/>
                  </a:lnTo>
                  <a:lnTo>
                    <a:pt x="1106601" y="287782"/>
                  </a:lnTo>
                  <a:lnTo>
                    <a:pt x="1078509" y="287782"/>
                  </a:lnTo>
                  <a:lnTo>
                    <a:pt x="1078509" y="192773"/>
                  </a:lnTo>
                  <a:lnTo>
                    <a:pt x="1106601" y="192773"/>
                  </a:lnTo>
                  <a:lnTo>
                    <a:pt x="1117333" y="194906"/>
                  </a:lnTo>
                  <a:lnTo>
                    <a:pt x="1125753" y="200825"/>
                  </a:lnTo>
                  <a:lnTo>
                    <a:pt x="1131252" y="209816"/>
                  </a:lnTo>
                  <a:lnTo>
                    <a:pt x="1133221" y="221208"/>
                  </a:lnTo>
                  <a:lnTo>
                    <a:pt x="1133221" y="182613"/>
                  </a:lnTo>
                  <a:lnTo>
                    <a:pt x="1124940" y="177025"/>
                  </a:lnTo>
                  <a:lnTo>
                    <a:pt x="1106601" y="173329"/>
                  </a:lnTo>
                  <a:lnTo>
                    <a:pt x="1058494" y="173329"/>
                  </a:lnTo>
                  <a:lnTo>
                    <a:pt x="1058494" y="307238"/>
                  </a:lnTo>
                  <a:lnTo>
                    <a:pt x="1105916" y="307238"/>
                  </a:lnTo>
                  <a:lnTo>
                    <a:pt x="1143698" y="287782"/>
                  </a:lnTo>
                  <a:lnTo>
                    <a:pt x="1153934" y="260108"/>
                  </a:lnTo>
                  <a:lnTo>
                    <a:pt x="1153934" y="221208"/>
                  </a:lnTo>
                  <a:close/>
                </a:path>
                <a:path w="1767204" h="307975">
                  <a:moveTo>
                    <a:pt x="1308519" y="268338"/>
                  </a:moveTo>
                  <a:lnTo>
                    <a:pt x="1284973" y="233641"/>
                  </a:lnTo>
                  <a:lnTo>
                    <a:pt x="1252321" y="228688"/>
                  </a:lnTo>
                  <a:lnTo>
                    <a:pt x="1248676" y="227939"/>
                  </a:lnTo>
                  <a:lnTo>
                    <a:pt x="1244930" y="224942"/>
                  </a:lnTo>
                  <a:lnTo>
                    <a:pt x="1239799" y="221945"/>
                  </a:lnTo>
                  <a:lnTo>
                    <a:pt x="1236840" y="215963"/>
                  </a:lnTo>
                  <a:lnTo>
                    <a:pt x="1236840" y="210731"/>
                  </a:lnTo>
                  <a:lnTo>
                    <a:pt x="1238326" y="203187"/>
                  </a:lnTo>
                  <a:lnTo>
                    <a:pt x="1242656" y="197548"/>
                  </a:lnTo>
                  <a:lnTo>
                    <a:pt x="1249616" y="194005"/>
                  </a:lnTo>
                  <a:lnTo>
                    <a:pt x="1259027" y="192773"/>
                  </a:lnTo>
                  <a:lnTo>
                    <a:pt x="1268031" y="193332"/>
                  </a:lnTo>
                  <a:lnTo>
                    <a:pt x="1276375" y="195021"/>
                  </a:lnTo>
                  <a:lnTo>
                    <a:pt x="1284160" y="197827"/>
                  </a:lnTo>
                  <a:lnTo>
                    <a:pt x="1291564" y="201752"/>
                  </a:lnTo>
                  <a:lnTo>
                    <a:pt x="1302600" y="185293"/>
                  </a:lnTo>
                  <a:lnTo>
                    <a:pt x="1292479" y="179527"/>
                  </a:lnTo>
                  <a:lnTo>
                    <a:pt x="1282014" y="175577"/>
                  </a:lnTo>
                  <a:lnTo>
                    <a:pt x="1271117" y="173304"/>
                  </a:lnTo>
                  <a:lnTo>
                    <a:pt x="1259725" y="172580"/>
                  </a:lnTo>
                  <a:lnTo>
                    <a:pt x="1242415" y="175387"/>
                  </a:lnTo>
                  <a:lnTo>
                    <a:pt x="1228852" y="183248"/>
                  </a:lnTo>
                  <a:lnTo>
                    <a:pt x="1220000" y="195300"/>
                  </a:lnTo>
                  <a:lnTo>
                    <a:pt x="1216837" y="210731"/>
                  </a:lnTo>
                  <a:lnTo>
                    <a:pt x="1218031" y="220078"/>
                  </a:lnTo>
                  <a:lnTo>
                    <a:pt x="1244968" y="247662"/>
                  </a:lnTo>
                  <a:lnTo>
                    <a:pt x="1271549" y="250380"/>
                  </a:lnTo>
                  <a:lnTo>
                    <a:pt x="1276781" y="251129"/>
                  </a:lnTo>
                  <a:lnTo>
                    <a:pt x="1285646" y="257111"/>
                  </a:lnTo>
                  <a:lnTo>
                    <a:pt x="1287818" y="263105"/>
                  </a:lnTo>
                  <a:lnTo>
                    <a:pt x="1287818" y="269087"/>
                  </a:lnTo>
                  <a:lnTo>
                    <a:pt x="1286052" y="277050"/>
                  </a:lnTo>
                  <a:lnTo>
                    <a:pt x="1280820" y="282917"/>
                  </a:lnTo>
                  <a:lnTo>
                    <a:pt x="1272260" y="286537"/>
                  </a:lnTo>
                  <a:lnTo>
                    <a:pt x="1260513" y="287782"/>
                  </a:lnTo>
                  <a:lnTo>
                    <a:pt x="1250886" y="287070"/>
                  </a:lnTo>
                  <a:lnTo>
                    <a:pt x="1241818" y="284886"/>
                  </a:lnTo>
                  <a:lnTo>
                    <a:pt x="1233017" y="281152"/>
                  </a:lnTo>
                  <a:lnTo>
                    <a:pt x="1224229" y="275818"/>
                  </a:lnTo>
                  <a:lnTo>
                    <a:pt x="1211605" y="291528"/>
                  </a:lnTo>
                  <a:lnTo>
                    <a:pt x="1221981" y="298513"/>
                  </a:lnTo>
                  <a:lnTo>
                    <a:pt x="1233919" y="303682"/>
                  </a:lnTo>
                  <a:lnTo>
                    <a:pt x="1247114" y="306882"/>
                  </a:lnTo>
                  <a:lnTo>
                    <a:pt x="1261198" y="307975"/>
                  </a:lnTo>
                  <a:lnTo>
                    <a:pt x="1273035" y="307022"/>
                  </a:lnTo>
                  <a:lnTo>
                    <a:pt x="1306309" y="281609"/>
                  </a:lnTo>
                  <a:lnTo>
                    <a:pt x="1307973" y="275043"/>
                  </a:lnTo>
                  <a:lnTo>
                    <a:pt x="1308519" y="268338"/>
                  </a:lnTo>
                  <a:close/>
                </a:path>
                <a:path w="1767204" h="307975">
                  <a:moveTo>
                    <a:pt x="1403959" y="173240"/>
                  </a:moveTo>
                  <a:lnTo>
                    <a:pt x="1310005" y="173240"/>
                  </a:lnTo>
                  <a:lnTo>
                    <a:pt x="1310005" y="191109"/>
                  </a:lnTo>
                  <a:lnTo>
                    <a:pt x="1346974" y="191109"/>
                  </a:lnTo>
                  <a:lnTo>
                    <a:pt x="1346974" y="307238"/>
                  </a:lnTo>
                  <a:lnTo>
                    <a:pt x="1366989" y="307238"/>
                  </a:lnTo>
                  <a:lnTo>
                    <a:pt x="1366989" y="191109"/>
                  </a:lnTo>
                  <a:lnTo>
                    <a:pt x="1403959" y="191109"/>
                  </a:lnTo>
                  <a:lnTo>
                    <a:pt x="1403959" y="173240"/>
                  </a:lnTo>
                  <a:close/>
                </a:path>
                <a:path w="1767204" h="307975">
                  <a:moveTo>
                    <a:pt x="1500873" y="307238"/>
                  </a:moveTo>
                  <a:lnTo>
                    <a:pt x="1490129" y="277304"/>
                  </a:lnTo>
                  <a:lnTo>
                    <a:pt x="1483677" y="259346"/>
                  </a:lnTo>
                  <a:lnTo>
                    <a:pt x="1463116" y="202145"/>
                  </a:lnTo>
                  <a:lnTo>
                    <a:pt x="1463116" y="259346"/>
                  </a:lnTo>
                  <a:lnTo>
                    <a:pt x="1423974" y="259346"/>
                  </a:lnTo>
                  <a:lnTo>
                    <a:pt x="1443888" y="201002"/>
                  </a:lnTo>
                  <a:lnTo>
                    <a:pt x="1463116" y="259346"/>
                  </a:lnTo>
                  <a:lnTo>
                    <a:pt x="1463116" y="202145"/>
                  </a:lnTo>
                  <a:lnTo>
                    <a:pt x="1462709" y="201002"/>
                  </a:lnTo>
                  <a:lnTo>
                    <a:pt x="1452765" y="173329"/>
                  </a:lnTo>
                  <a:lnTo>
                    <a:pt x="1435811" y="173329"/>
                  </a:lnTo>
                  <a:lnTo>
                    <a:pt x="1387005" y="307238"/>
                  </a:lnTo>
                  <a:lnTo>
                    <a:pt x="1408391" y="307238"/>
                  </a:lnTo>
                  <a:lnTo>
                    <a:pt x="1418755" y="277304"/>
                  </a:lnTo>
                  <a:lnTo>
                    <a:pt x="1469821" y="277304"/>
                  </a:lnTo>
                  <a:lnTo>
                    <a:pt x="1479384" y="307238"/>
                  </a:lnTo>
                  <a:lnTo>
                    <a:pt x="1500873" y="307238"/>
                  </a:lnTo>
                  <a:close/>
                </a:path>
                <a:path w="1767204" h="307975">
                  <a:moveTo>
                    <a:pt x="1577086" y="173240"/>
                  </a:moveTo>
                  <a:lnTo>
                    <a:pt x="1483131" y="173240"/>
                  </a:lnTo>
                  <a:lnTo>
                    <a:pt x="1483131" y="191109"/>
                  </a:lnTo>
                  <a:lnTo>
                    <a:pt x="1520101" y="191109"/>
                  </a:lnTo>
                  <a:lnTo>
                    <a:pt x="1520101" y="307238"/>
                  </a:lnTo>
                  <a:lnTo>
                    <a:pt x="1540116" y="307238"/>
                  </a:lnTo>
                  <a:lnTo>
                    <a:pt x="1540116" y="191109"/>
                  </a:lnTo>
                  <a:lnTo>
                    <a:pt x="1577086" y="191109"/>
                  </a:lnTo>
                  <a:lnTo>
                    <a:pt x="1577086" y="173240"/>
                  </a:lnTo>
                  <a:close/>
                </a:path>
                <a:path w="1767204" h="307975">
                  <a:moveTo>
                    <a:pt x="1668094" y="172935"/>
                  </a:moveTo>
                  <a:lnTo>
                    <a:pt x="1582216" y="172935"/>
                  </a:lnTo>
                  <a:lnTo>
                    <a:pt x="1582216" y="192074"/>
                  </a:lnTo>
                  <a:lnTo>
                    <a:pt x="1582216" y="230352"/>
                  </a:lnTo>
                  <a:lnTo>
                    <a:pt x="1582216" y="248221"/>
                  </a:lnTo>
                  <a:lnTo>
                    <a:pt x="1582216" y="287782"/>
                  </a:lnTo>
                  <a:lnTo>
                    <a:pt x="1582216" y="306920"/>
                  </a:lnTo>
                  <a:lnTo>
                    <a:pt x="1668094" y="306920"/>
                  </a:lnTo>
                  <a:lnTo>
                    <a:pt x="1668094" y="287782"/>
                  </a:lnTo>
                  <a:lnTo>
                    <a:pt x="1602917" y="287782"/>
                  </a:lnTo>
                  <a:lnTo>
                    <a:pt x="1602917" y="248221"/>
                  </a:lnTo>
                  <a:lnTo>
                    <a:pt x="1658429" y="248221"/>
                  </a:lnTo>
                  <a:lnTo>
                    <a:pt x="1658429" y="230352"/>
                  </a:lnTo>
                  <a:lnTo>
                    <a:pt x="1602917" y="230352"/>
                  </a:lnTo>
                  <a:lnTo>
                    <a:pt x="1602917" y="192074"/>
                  </a:lnTo>
                  <a:lnTo>
                    <a:pt x="1668094" y="192074"/>
                  </a:lnTo>
                  <a:lnTo>
                    <a:pt x="1668094" y="172935"/>
                  </a:lnTo>
                  <a:close/>
                </a:path>
                <a:path w="1767204" h="307975">
                  <a:moveTo>
                    <a:pt x="1766785" y="250355"/>
                  </a:moveTo>
                  <a:lnTo>
                    <a:pt x="1733765" y="230276"/>
                  </a:lnTo>
                  <a:lnTo>
                    <a:pt x="1714627" y="228688"/>
                  </a:lnTo>
                  <a:lnTo>
                    <a:pt x="1711667" y="227939"/>
                  </a:lnTo>
                  <a:lnTo>
                    <a:pt x="1702790" y="221945"/>
                  </a:lnTo>
                  <a:lnTo>
                    <a:pt x="1699831" y="215963"/>
                  </a:lnTo>
                  <a:lnTo>
                    <a:pt x="1699831" y="210731"/>
                  </a:lnTo>
                  <a:lnTo>
                    <a:pt x="1701317" y="203187"/>
                  </a:lnTo>
                  <a:lnTo>
                    <a:pt x="1705597" y="197548"/>
                  </a:lnTo>
                  <a:lnTo>
                    <a:pt x="1712353" y="194005"/>
                  </a:lnTo>
                  <a:lnTo>
                    <a:pt x="1721332" y="192773"/>
                  </a:lnTo>
                  <a:lnTo>
                    <a:pt x="1730349" y="193332"/>
                  </a:lnTo>
                  <a:lnTo>
                    <a:pt x="1738757" y="195021"/>
                  </a:lnTo>
                  <a:lnTo>
                    <a:pt x="1746758" y="197827"/>
                  </a:lnTo>
                  <a:lnTo>
                    <a:pt x="1754555" y="201752"/>
                  </a:lnTo>
                  <a:lnTo>
                    <a:pt x="1760639" y="192773"/>
                  </a:lnTo>
                  <a:lnTo>
                    <a:pt x="1722805" y="172580"/>
                  </a:lnTo>
                  <a:lnTo>
                    <a:pt x="1705038" y="175387"/>
                  </a:lnTo>
                  <a:lnTo>
                    <a:pt x="1691246" y="183248"/>
                  </a:lnTo>
                  <a:lnTo>
                    <a:pt x="1682305" y="195300"/>
                  </a:lnTo>
                  <a:lnTo>
                    <a:pt x="1679130" y="210731"/>
                  </a:lnTo>
                  <a:lnTo>
                    <a:pt x="1680349" y="220078"/>
                  </a:lnTo>
                  <a:lnTo>
                    <a:pt x="1707629" y="247662"/>
                  </a:lnTo>
                  <a:lnTo>
                    <a:pt x="1734642" y="250380"/>
                  </a:lnTo>
                  <a:lnTo>
                    <a:pt x="1739760" y="251129"/>
                  </a:lnTo>
                  <a:lnTo>
                    <a:pt x="1743506" y="254127"/>
                  </a:lnTo>
                  <a:lnTo>
                    <a:pt x="1747951" y="257111"/>
                  </a:lnTo>
                  <a:lnTo>
                    <a:pt x="1750910" y="263105"/>
                  </a:lnTo>
                  <a:lnTo>
                    <a:pt x="1750910" y="269087"/>
                  </a:lnTo>
                  <a:lnTo>
                    <a:pt x="1749018" y="277050"/>
                  </a:lnTo>
                  <a:lnTo>
                    <a:pt x="1743595" y="282917"/>
                  </a:lnTo>
                  <a:lnTo>
                    <a:pt x="1734972" y="286537"/>
                  </a:lnTo>
                  <a:lnTo>
                    <a:pt x="1723504" y="287782"/>
                  </a:lnTo>
                  <a:lnTo>
                    <a:pt x="1713496" y="287070"/>
                  </a:lnTo>
                  <a:lnTo>
                    <a:pt x="1704301" y="284886"/>
                  </a:lnTo>
                  <a:lnTo>
                    <a:pt x="1695653" y="281152"/>
                  </a:lnTo>
                  <a:lnTo>
                    <a:pt x="1687309" y="275818"/>
                  </a:lnTo>
                  <a:lnTo>
                    <a:pt x="1674698" y="291528"/>
                  </a:lnTo>
                  <a:lnTo>
                    <a:pt x="1685048" y="298513"/>
                  </a:lnTo>
                  <a:lnTo>
                    <a:pt x="1696910" y="303682"/>
                  </a:lnTo>
                  <a:lnTo>
                    <a:pt x="1709864" y="306882"/>
                  </a:lnTo>
                  <a:lnTo>
                    <a:pt x="1723504" y="307975"/>
                  </a:lnTo>
                  <a:lnTo>
                    <a:pt x="1735328" y="307022"/>
                  </a:lnTo>
                  <a:lnTo>
                    <a:pt x="1766049" y="287782"/>
                  </a:lnTo>
                  <a:lnTo>
                    <a:pt x="1766785" y="286283"/>
                  </a:lnTo>
                  <a:lnTo>
                    <a:pt x="1766785" y="250355"/>
                  </a:lnTo>
                  <a:close/>
                </a:path>
              </a:pathLst>
            </a:custGeom>
            <a:solidFill>
              <a:srgbClr val="FDFDFD"/>
            </a:solidFill>
          </p:spPr>
          <p:txBody>
            <a:bodyPr wrap="square" lIns="0" tIns="0" rIns="0" bIns="0" rtlCol="0"/>
            <a:lstStyle/>
            <a:p>
              <a:endParaRPr/>
            </a:p>
          </p:txBody>
        </p:sp>
        <p:pic>
          <p:nvPicPr>
            <p:cNvPr id="16" name="object 16"/>
            <p:cNvPicPr/>
            <p:nvPr/>
          </p:nvPicPr>
          <p:blipFill>
            <a:blip r:embed="rId8" cstate="print"/>
            <a:stretch>
              <a:fillRect/>
            </a:stretch>
          </p:blipFill>
          <p:spPr>
            <a:xfrm>
              <a:off x="6460762" y="612649"/>
              <a:ext cx="114663" cy="128665"/>
            </a:xfrm>
            <a:prstGeom prst="rect">
              <a:avLst/>
            </a:prstGeom>
          </p:spPr>
        </p:pic>
        <p:pic>
          <p:nvPicPr>
            <p:cNvPr id="17" name="object 17"/>
            <p:cNvPicPr/>
            <p:nvPr/>
          </p:nvPicPr>
          <p:blipFill>
            <a:blip r:embed="rId9" cstate="print"/>
            <a:stretch>
              <a:fillRect/>
            </a:stretch>
          </p:blipFill>
          <p:spPr>
            <a:xfrm>
              <a:off x="6596130" y="612649"/>
              <a:ext cx="406102" cy="130158"/>
            </a:xfrm>
            <a:prstGeom prst="rect">
              <a:avLst/>
            </a:prstGeom>
          </p:spPr>
        </p:pic>
        <p:pic>
          <p:nvPicPr>
            <p:cNvPr id="18" name="object 18"/>
            <p:cNvPicPr/>
            <p:nvPr/>
          </p:nvPicPr>
          <p:blipFill>
            <a:blip r:embed="rId10" cstate="print"/>
            <a:stretch>
              <a:fillRect/>
            </a:stretch>
          </p:blipFill>
          <p:spPr>
            <a:xfrm>
              <a:off x="7065036" y="612648"/>
              <a:ext cx="314411" cy="128665"/>
            </a:xfrm>
            <a:prstGeom prst="rect">
              <a:avLst/>
            </a:prstGeom>
          </p:spPr>
        </p:pic>
        <p:pic>
          <p:nvPicPr>
            <p:cNvPr id="19" name="object 19"/>
            <p:cNvPicPr/>
            <p:nvPr/>
          </p:nvPicPr>
          <p:blipFill>
            <a:blip r:embed="rId11" cstate="print"/>
            <a:stretch>
              <a:fillRect/>
            </a:stretch>
          </p:blipFill>
          <p:spPr>
            <a:xfrm>
              <a:off x="7400940" y="612649"/>
              <a:ext cx="101649" cy="128665"/>
            </a:xfrm>
            <a:prstGeom prst="rect">
              <a:avLst/>
            </a:prstGeom>
          </p:spPr>
        </p:pic>
        <p:sp>
          <p:nvSpPr>
            <p:cNvPr id="20" name="object 20"/>
            <p:cNvSpPr/>
            <p:nvPr/>
          </p:nvSpPr>
          <p:spPr>
            <a:xfrm>
              <a:off x="4706112" y="612660"/>
              <a:ext cx="827405" cy="307975"/>
            </a:xfrm>
            <a:custGeom>
              <a:avLst/>
              <a:gdLst/>
              <a:ahLst/>
              <a:cxnLst/>
              <a:rect l="l" t="t" r="r" b="b"/>
              <a:pathLst>
                <a:path w="827404" h="307975">
                  <a:moveTo>
                    <a:pt x="199707" y="215"/>
                  </a:moveTo>
                  <a:lnTo>
                    <a:pt x="0" y="215"/>
                  </a:lnTo>
                  <a:lnTo>
                    <a:pt x="0" y="37223"/>
                  </a:lnTo>
                  <a:lnTo>
                    <a:pt x="0" y="126542"/>
                  </a:lnTo>
                  <a:lnTo>
                    <a:pt x="0" y="168656"/>
                  </a:lnTo>
                  <a:lnTo>
                    <a:pt x="0" y="261810"/>
                  </a:lnTo>
                  <a:lnTo>
                    <a:pt x="0" y="307759"/>
                  </a:lnTo>
                  <a:lnTo>
                    <a:pt x="199707" y="307759"/>
                  </a:lnTo>
                  <a:lnTo>
                    <a:pt x="199707" y="261810"/>
                  </a:lnTo>
                  <a:lnTo>
                    <a:pt x="46596" y="261810"/>
                  </a:lnTo>
                  <a:lnTo>
                    <a:pt x="46596" y="168656"/>
                  </a:lnTo>
                  <a:lnTo>
                    <a:pt x="176784" y="168656"/>
                  </a:lnTo>
                  <a:lnTo>
                    <a:pt x="176784" y="126542"/>
                  </a:lnTo>
                  <a:lnTo>
                    <a:pt x="46596" y="126542"/>
                  </a:lnTo>
                  <a:lnTo>
                    <a:pt x="46596" y="37223"/>
                  </a:lnTo>
                  <a:lnTo>
                    <a:pt x="199707" y="37223"/>
                  </a:lnTo>
                  <a:lnTo>
                    <a:pt x="199707" y="215"/>
                  </a:lnTo>
                  <a:close/>
                </a:path>
                <a:path w="827404" h="307975">
                  <a:moveTo>
                    <a:pt x="461835" y="0"/>
                  </a:moveTo>
                  <a:lnTo>
                    <a:pt x="394563" y="0"/>
                  </a:lnTo>
                  <a:lnTo>
                    <a:pt x="343966" y="82283"/>
                  </a:lnTo>
                  <a:lnTo>
                    <a:pt x="377253" y="136144"/>
                  </a:lnTo>
                  <a:lnTo>
                    <a:pt x="461835" y="0"/>
                  </a:lnTo>
                  <a:close/>
                </a:path>
                <a:path w="827404" h="307975">
                  <a:moveTo>
                    <a:pt x="539978" y="0"/>
                  </a:moveTo>
                  <a:lnTo>
                    <a:pt x="492645" y="0"/>
                  </a:lnTo>
                  <a:lnTo>
                    <a:pt x="492645" y="307441"/>
                  </a:lnTo>
                  <a:lnTo>
                    <a:pt x="539978" y="307441"/>
                  </a:lnTo>
                  <a:lnTo>
                    <a:pt x="539978" y="0"/>
                  </a:lnTo>
                  <a:close/>
                </a:path>
                <a:path w="827404" h="307975">
                  <a:moveTo>
                    <a:pt x="826998" y="0"/>
                  </a:moveTo>
                  <a:lnTo>
                    <a:pt x="780376" y="0"/>
                  </a:lnTo>
                  <a:lnTo>
                    <a:pt x="693102" y="197485"/>
                  </a:lnTo>
                  <a:lnTo>
                    <a:pt x="654088" y="107708"/>
                  </a:lnTo>
                  <a:lnTo>
                    <a:pt x="607275" y="0"/>
                  </a:lnTo>
                  <a:lnTo>
                    <a:pt x="559955" y="0"/>
                  </a:lnTo>
                  <a:lnTo>
                    <a:pt x="559955" y="307441"/>
                  </a:lnTo>
                  <a:lnTo>
                    <a:pt x="607301" y="307441"/>
                  </a:lnTo>
                  <a:lnTo>
                    <a:pt x="607301" y="107708"/>
                  </a:lnTo>
                  <a:lnTo>
                    <a:pt x="673874" y="262559"/>
                  </a:lnTo>
                  <a:lnTo>
                    <a:pt x="712343" y="262559"/>
                  </a:lnTo>
                  <a:lnTo>
                    <a:pt x="740943" y="197485"/>
                  </a:lnTo>
                  <a:lnTo>
                    <a:pt x="780389" y="107708"/>
                  </a:lnTo>
                  <a:lnTo>
                    <a:pt x="780389" y="307441"/>
                  </a:lnTo>
                  <a:lnTo>
                    <a:pt x="826998" y="307441"/>
                  </a:lnTo>
                  <a:lnTo>
                    <a:pt x="826998" y="107708"/>
                  </a:lnTo>
                  <a:lnTo>
                    <a:pt x="826998" y="0"/>
                  </a:lnTo>
                  <a:close/>
                </a:path>
              </a:pathLst>
            </a:custGeom>
            <a:solidFill>
              <a:srgbClr val="FDFDFD"/>
            </a:solidFill>
          </p:spPr>
          <p:txBody>
            <a:bodyPr wrap="square" lIns="0" tIns="0" rIns="0" bIns="0" rtlCol="0"/>
            <a:lstStyle/>
            <a:p>
              <a:endParaRPr/>
            </a:p>
          </p:txBody>
        </p:sp>
        <p:sp>
          <p:nvSpPr>
            <p:cNvPr id="21" name="object 21"/>
            <p:cNvSpPr/>
            <p:nvPr/>
          </p:nvSpPr>
          <p:spPr>
            <a:xfrm>
              <a:off x="4913235" y="612649"/>
              <a:ext cx="163830" cy="307975"/>
            </a:xfrm>
            <a:custGeom>
              <a:avLst/>
              <a:gdLst/>
              <a:ahLst/>
              <a:cxnLst/>
              <a:rect l="l" t="t" r="r" b="b"/>
              <a:pathLst>
                <a:path w="163829" h="307975">
                  <a:moveTo>
                    <a:pt x="75872" y="0"/>
                  </a:moveTo>
                  <a:lnTo>
                    <a:pt x="8795" y="0"/>
                  </a:lnTo>
                  <a:lnTo>
                    <a:pt x="101343" y="142880"/>
                  </a:lnTo>
                  <a:lnTo>
                    <a:pt x="0" y="307452"/>
                  </a:lnTo>
                  <a:lnTo>
                    <a:pt x="62872" y="307452"/>
                  </a:lnTo>
                  <a:lnTo>
                    <a:pt x="163476" y="142880"/>
                  </a:lnTo>
                  <a:lnTo>
                    <a:pt x="75872" y="0"/>
                  </a:lnTo>
                  <a:close/>
                </a:path>
              </a:pathLst>
            </a:custGeom>
            <a:solidFill>
              <a:srgbClr val="75C72B"/>
            </a:solidFill>
          </p:spPr>
          <p:txBody>
            <a:bodyPr wrap="square" lIns="0" tIns="0" rIns="0" bIns="0" rtlCol="0"/>
            <a:lstStyle/>
            <a:p>
              <a:endParaRPr/>
            </a:p>
          </p:txBody>
        </p:sp>
        <p:sp>
          <p:nvSpPr>
            <p:cNvPr id="22" name="object 22"/>
            <p:cNvSpPr/>
            <p:nvPr/>
          </p:nvSpPr>
          <p:spPr>
            <a:xfrm>
              <a:off x="5049341" y="762259"/>
              <a:ext cx="132080" cy="158115"/>
            </a:xfrm>
            <a:custGeom>
              <a:avLst/>
              <a:gdLst/>
              <a:ahLst/>
              <a:cxnLst/>
              <a:rect l="l" t="t" r="r" b="b"/>
              <a:pathLst>
                <a:path w="132079" h="158115">
                  <a:moveTo>
                    <a:pt x="33284" y="0"/>
                  </a:moveTo>
                  <a:lnTo>
                    <a:pt x="0" y="55358"/>
                  </a:lnTo>
                  <a:lnTo>
                    <a:pt x="65830" y="157842"/>
                  </a:lnTo>
                  <a:lnTo>
                    <a:pt x="131670" y="157842"/>
                  </a:lnTo>
                  <a:lnTo>
                    <a:pt x="33284" y="0"/>
                  </a:lnTo>
                  <a:close/>
                </a:path>
              </a:pathLst>
            </a:custGeom>
            <a:solidFill>
              <a:srgbClr val="FDFDFD"/>
            </a:solidFill>
          </p:spPr>
          <p:txBody>
            <a:bodyPr wrap="square" lIns="0" tIns="0" rIns="0" bIns="0" rtlCol="0"/>
            <a:lstStyle/>
            <a:p>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FD8BB96-DB62-4D68-AEEB-BDC941FA1ABB}"/>
              </a:ext>
            </a:extLst>
          </p:cNvPr>
          <p:cNvSpPr/>
          <p:nvPr/>
        </p:nvSpPr>
        <p:spPr>
          <a:xfrm>
            <a:off x="-32992" y="0"/>
            <a:ext cx="3852962" cy="6858000"/>
          </a:xfrm>
          <a:prstGeom prst="rect">
            <a:avLst/>
          </a:prstGeom>
          <a:solidFill>
            <a:srgbClr val="296D9C"/>
          </a:solidFill>
          <a:ln>
            <a:solidFill>
              <a:srgbClr val="296D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E27B61-D0D5-4F4E-9B3A-30383ADC4441}"/>
              </a:ext>
            </a:extLst>
          </p:cNvPr>
          <p:cNvSpPr>
            <a:spLocks noGrp="1"/>
          </p:cNvSpPr>
          <p:nvPr>
            <p:ph type="title"/>
          </p:nvPr>
        </p:nvSpPr>
        <p:spPr>
          <a:xfrm>
            <a:off x="3938152" y="194925"/>
            <a:ext cx="7694341" cy="633354"/>
          </a:xfrm>
        </p:spPr>
        <p:txBody>
          <a:bodyPr>
            <a:noAutofit/>
          </a:bodyPr>
          <a:lstStyle/>
          <a:p>
            <a:r>
              <a:rPr lang="en-US" sz="2400" dirty="0">
                <a:solidFill>
                  <a:srgbClr val="296D9C"/>
                </a:solidFill>
                <a:latin typeface="Source Sans Pro" panose="020B0503030403020204" pitchFamily="34" charset="0"/>
                <a:ea typeface="Source Sans Pro" panose="020B0503030403020204" pitchFamily="34" charset="0"/>
              </a:rPr>
              <a:t>   https://www.trade.gov/building-bridges-global-markets</a:t>
            </a:r>
            <a:endParaRPr lang="en-US" sz="3600" b="1" dirty="0">
              <a:solidFill>
                <a:srgbClr val="296D9C"/>
              </a:solidFill>
              <a:latin typeface="Source Sans Pro" panose="020B0503030403020204" pitchFamily="34" charset="0"/>
              <a:ea typeface="Source Sans Pro" panose="020B0503030403020204" pitchFamily="34" charset="0"/>
            </a:endParaRPr>
          </a:p>
        </p:txBody>
      </p:sp>
      <p:sp>
        <p:nvSpPr>
          <p:cNvPr id="12" name="Rectangle 11">
            <a:extLst>
              <a:ext uri="{FF2B5EF4-FFF2-40B4-BE49-F238E27FC236}">
                <a16:creationId xmlns:a16="http://schemas.microsoft.com/office/drawing/2014/main" id="{ABD16BCF-E4CA-47FE-BC5A-73C085156B68}"/>
              </a:ext>
            </a:extLst>
          </p:cNvPr>
          <p:cNvSpPr/>
          <p:nvPr/>
        </p:nvSpPr>
        <p:spPr>
          <a:xfrm>
            <a:off x="412698" y="1715790"/>
            <a:ext cx="3070790" cy="41549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rPr>
              <a:t>Building Bridges to Global Markets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rPr>
              <a:t>The U.S. Commercial Service’s Building Bridges to Global Markets brings no-cost, in-person exporting expertise to your community. Addressing issues most common to diverse businesses seeking international sales expansion, this series of events will introduce reliable contacts, accurate information, and ready-to-use resources that will place you firmly on the road to exporting success. </a:t>
            </a:r>
          </a:p>
        </p:txBody>
      </p:sp>
      <p:sp>
        <p:nvSpPr>
          <p:cNvPr id="18" name="Title 1">
            <a:extLst>
              <a:ext uri="{FF2B5EF4-FFF2-40B4-BE49-F238E27FC236}">
                <a16:creationId xmlns:a16="http://schemas.microsoft.com/office/drawing/2014/main" id="{83EE323E-A81B-4568-8F35-5681DE7DBCF2}"/>
              </a:ext>
            </a:extLst>
          </p:cNvPr>
          <p:cNvSpPr txBox="1">
            <a:spLocks/>
          </p:cNvSpPr>
          <p:nvPr/>
        </p:nvSpPr>
        <p:spPr>
          <a:xfrm>
            <a:off x="522514" y="630044"/>
            <a:ext cx="61217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rPr>
              <a:t>Commercial Service</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rPr>
              <a:t>Presented Events</a:t>
            </a:r>
            <a:endParaRPr kumimoji="0" lang="en-US" sz="3200" b="0"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endParaRPr>
          </a:p>
        </p:txBody>
      </p:sp>
      <p:pic>
        <p:nvPicPr>
          <p:cNvPr id="3" name="Picture 2">
            <a:extLst>
              <a:ext uri="{FF2B5EF4-FFF2-40B4-BE49-F238E27FC236}">
                <a16:creationId xmlns:a16="http://schemas.microsoft.com/office/drawing/2014/main" id="{0B9EC4C0-EA7F-4416-9E79-AC73EB6E3AEE}"/>
              </a:ext>
            </a:extLst>
          </p:cNvPr>
          <p:cNvPicPr>
            <a:picLocks noChangeAspect="1"/>
          </p:cNvPicPr>
          <p:nvPr/>
        </p:nvPicPr>
        <p:blipFill>
          <a:blip r:embed="rId3"/>
          <a:stretch>
            <a:fillRect/>
          </a:stretch>
        </p:blipFill>
        <p:spPr>
          <a:xfrm>
            <a:off x="11490499" y="194925"/>
            <a:ext cx="643035" cy="546949"/>
          </a:xfrm>
          <a:prstGeom prst="rect">
            <a:avLst/>
          </a:prstGeom>
        </p:spPr>
      </p:pic>
      <p:cxnSp>
        <p:nvCxnSpPr>
          <p:cNvPr id="19" name="Straight Connector 18">
            <a:extLst>
              <a:ext uri="{FF2B5EF4-FFF2-40B4-BE49-F238E27FC236}">
                <a16:creationId xmlns:a16="http://schemas.microsoft.com/office/drawing/2014/main" id="{F4BBD2AD-D78A-4C62-A6F4-BDE335E409EF}"/>
              </a:ext>
            </a:extLst>
          </p:cNvPr>
          <p:cNvCxnSpPr>
            <a:cxnSpLocks/>
          </p:cNvCxnSpPr>
          <p:nvPr/>
        </p:nvCxnSpPr>
        <p:spPr>
          <a:xfrm>
            <a:off x="522514" y="1056504"/>
            <a:ext cx="0" cy="46147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1026" name="Picture 2" descr="Building Bridges to Global Markets program with image of globe with bridge ovelaid">
            <a:extLst>
              <a:ext uri="{FF2B5EF4-FFF2-40B4-BE49-F238E27FC236}">
                <a16:creationId xmlns:a16="http://schemas.microsoft.com/office/drawing/2014/main" id="{67143ED8-657E-A3BA-569B-A2744DE374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8152" y="856553"/>
            <a:ext cx="7968480" cy="24827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DB247E0-E664-A52C-5F4D-3D62781F9D1C}"/>
              </a:ext>
            </a:extLst>
          </p:cNvPr>
          <p:cNvPicPr>
            <a:picLocks noChangeAspect="1"/>
          </p:cNvPicPr>
          <p:nvPr/>
        </p:nvPicPr>
        <p:blipFill>
          <a:blip r:embed="rId5"/>
          <a:stretch>
            <a:fillRect/>
          </a:stretch>
        </p:blipFill>
        <p:spPr>
          <a:xfrm>
            <a:off x="3938152" y="3518675"/>
            <a:ext cx="4000500" cy="3009900"/>
          </a:xfrm>
          <a:prstGeom prst="rect">
            <a:avLst/>
          </a:prstGeom>
        </p:spPr>
      </p:pic>
      <p:pic>
        <p:nvPicPr>
          <p:cNvPr id="11" name="Picture 10">
            <a:extLst>
              <a:ext uri="{FF2B5EF4-FFF2-40B4-BE49-F238E27FC236}">
                <a16:creationId xmlns:a16="http://schemas.microsoft.com/office/drawing/2014/main" id="{F486C761-DD56-61A9-CDC5-948A0A2B7FFE}"/>
              </a:ext>
            </a:extLst>
          </p:cNvPr>
          <p:cNvPicPr>
            <a:picLocks noChangeAspect="1"/>
          </p:cNvPicPr>
          <p:nvPr/>
        </p:nvPicPr>
        <p:blipFill>
          <a:blip r:embed="rId6"/>
          <a:stretch>
            <a:fillRect/>
          </a:stretch>
        </p:blipFill>
        <p:spPr>
          <a:xfrm>
            <a:off x="7938652" y="3537725"/>
            <a:ext cx="3981450" cy="2990850"/>
          </a:xfrm>
          <a:prstGeom prst="rect">
            <a:avLst/>
          </a:prstGeom>
        </p:spPr>
      </p:pic>
      <p:sp>
        <p:nvSpPr>
          <p:cNvPr id="5" name="Star: 4 Points 4">
            <a:extLst>
              <a:ext uri="{FF2B5EF4-FFF2-40B4-BE49-F238E27FC236}">
                <a16:creationId xmlns:a16="http://schemas.microsoft.com/office/drawing/2014/main" id="{5601001D-3697-B9CD-6946-B5CFE8346055}"/>
              </a:ext>
            </a:extLst>
          </p:cNvPr>
          <p:cNvSpPr/>
          <p:nvPr/>
        </p:nvSpPr>
        <p:spPr>
          <a:xfrm>
            <a:off x="7938652" y="4877962"/>
            <a:ext cx="314325" cy="310375"/>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4 Points 5">
            <a:extLst>
              <a:ext uri="{FF2B5EF4-FFF2-40B4-BE49-F238E27FC236}">
                <a16:creationId xmlns:a16="http://schemas.microsoft.com/office/drawing/2014/main" id="{3F5E50A8-04E2-4CAD-A6E7-838F2F547B15}"/>
              </a:ext>
            </a:extLst>
          </p:cNvPr>
          <p:cNvSpPr/>
          <p:nvPr/>
        </p:nvSpPr>
        <p:spPr>
          <a:xfrm>
            <a:off x="7929127" y="5439937"/>
            <a:ext cx="314325" cy="310375"/>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4 Points 6">
            <a:extLst>
              <a:ext uri="{FF2B5EF4-FFF2-40B4-BE49-F238E27FC236}">
                <a16:creationId xmlns:a16="http://schemas.microsoft.com/office/drawing/2014/main" id="{9B727C9F-9644-6DF6-77C0-887F60F3706A}"/>
              </a:ext>
            </a:extLst>
          </p:cNvPr>
          <p:cNvSpPr/>
          <p:nvPr/>
        </p:nvSpPr>
        <p:spPr>
          <a:xfrm>
            <a:off x="7929127" y="6049537"/>
            <a:ext cx="314325" cy="310375"/>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4 Points 7">
            <a:extLst>
              <a:ext uri="{FF2B5EF4-FFF2-40B4-BE49-F238E27FC236}">
                <a16:creationId xmlns:a16="http://schemas.microsoft.com/office/drawing/2014/main" id="{D7880CF3-C3E5-A126-CF6C-F2E56F7CE7C2}"/>
              </a:ext>
            </a:extLst>
          </p:cNvPr>
          <p:cNvSpPr/>
          <p:nvPr/>
        </p:nvSpPr>
        <p:spPr>
          <a:xfrm>
            <a:off x="7929127" y="4287412"/>
            <a:ext cx="314325" cy="310375"/>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5433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581C6E6-961F-4F82-AFBC-037E7DED062B}"/>
              </a:ext>
            </a:extLst>
          </p:cNvPr>
          <p:cNvSpPr/>
          <p:nvPr/>
        </p:nvSpPr>
        <p:spPr>
          <a:xfrm>
            <a:off x="0" y="-2"/>
            <a:ext cx="12192000" cy="685800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4943CFE-0DAA-4AFB-9684-44259839780B}"/>
              </a:ext>
            </a:extLst>
          </p:cNvPr>
          <p:cNvSpPr/>
          <p:nvPr/>
        </p:nvSpPr>
        <p:spPr>
          <a:xfrm>
            <a:off x="3037667" y="-3"/>
            <a:ext cx="477267" cy="6858003"/>
          </a:xfrm>
          <a:prstGeom prst="rect">
            <a:avLst/>
          </a:prstGeom>
          <a:solidFill>
            <a:srgbClr val="BFE2FE"/>
          </a:solidFill>
          <a:ln>
            <a:solidFill>
              <a:srgbClr val="BFE2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628FCF8F-C758-41B4-8A9B-F1D8C51D2362}"/>
              </a:ext>
            </a:extLst>
          </p:cNvPr>
          <p:cNvSpPr txBox="1"/>
          <p:nvPr/>
        </p:nvSpPr>
        <p:spPr>
          <a:xfrm>
            <a:off x="4119945" y="2551839"/>
            <a:ext cx="7271955"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Times New Roman" panose="02020603050405020304" pitchFamily="18" charset="0"/>
              </a:rPr>
              <a:t>GDEI Business Development Trade Mission to South Africa, Ghana, and Nigeria (optional)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Times New Roman" panose="02020603050405020304" pitchFamily="18" charset="0"/>
              </a:rPr>
              <a:t> </a:t>
            </a:r>
            <a:br>
              <a:rPr kumimoji="0" lang="en-US" sz="4000" b="1" i="0" u="none" strike="noStrike" kern="1200" cap="none" spc="0" normalizeH="0" baseline="0" noProof="0" dirty="0">
                <a:ln>
                  <a:noFill/>
                </a:ln>
                <a:solidFill>
                  <a:srgbClr val="203864"/>
                </a:solidFill>
                <a:effectLst/>
                <a:uLnTx/>
                <a:uFillTx/>
                <a:latin typeface="Source Sans Pro" panose="020B0503030403020204" pitchFamily="34" charset="0"/>
                <a:ea typeface="Source Sans Pro" panose="020B0503030403020204" pitchFamily="34" charset="0"/>
                <a:cs typeface="Times New Roman" panose="02020603050405020304" pitchFamily="18" charset="0"/>
              </a:rPr>
            </a:br>
            <a:endParaRPr kumimoji="0" lang="en-US" sz="3600" b="1"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Open Sans" panose="020B0606030504020204" pitchFamily="34" charset="0"/>
            </a:endParaRPr>
          </a:p>
        </p:txBody>
      </p:sp>
      <p:cxnSp>
        <p:nvCxnSpPr>
          <p:cNvPr id="16" name="Straight Connector 15">
            <a:extLst>
              <a:ext uri="{FF2B5EF4-FFF2-40B4-BE49-F238E27FC236}">
                <a16:creationId xmlns:a16="http://schemas.microsoft.com/office/drawing/2014/main" id="{F062C968-DC5F-4839-B249-5D671DDA835B}"/>
              </a:ext>
            </a:extLst>
          </p:cNvPr>
          <p:cNvCxnSpPr>
            <a:cxnSpLocks/>
          </p:cNvCxnSpPr>
          <p:nvPr/>
        </p:nvCxnSpPr>
        <p:spPr>
          <a:xfrm>
            <a:off x="4762677" y="4180278"/>
            <a:ext cx="588195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985C864-BC1A-4F48-94EB-896E0E3DDDC1}"/>
              </a:ext>
            </a:extLst>
          </p:cNvPr>
          <p:cNvSpPr txBox="1"/>
          <p:nvPr/>
        </p:nvSpPr>
        <p:spPr>
          <a:xfrm>
            <a:off x="4657219" y="6308723"/>
            <a:ext cx="6392496"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lumMod val="95000"/>
                  </a:srgbClr>
                </a:solidFill>
                <a:effectLst/>
                <a:uLnTx/>
                <a:uFillTx/>
                <a:latin typeface="Open Sans" panose="020B0606030504020204" pitchFamily="34" charset="0"/>
                <a:ea typeface="Open Sans" panose="020B0606030504020204" pitchFamily="34" charset="0"/>
                <a:cs typeface="Open Sans" panose="020B0606030504020204" pitchFamily="34" charset="0"/>
              </a:rPr>
              <a:t>U.S. Department of Commerce | International Trade Administration </a:t>
            </a:r>
          </a:p>
        </p:txBody>
      </p:sp>
      <p:sp>
        <p:nvSpPr>
          <p:cNvPr id="20" name="TextBox 19">
            <a:extLst>
              <a:ext uri="{FF2B5EF4-FFF2-40B4-BE49-F238E27FC236}">
                <a16:creationId xmlns:a16="http://schemas.microsoft.com/office/drawing/2014/main" id="{0B90648F-562B-4FBC-B575-0D6AAEE34875}"/>
              </a:ext>
            </a:extLst>
          </p:cNvPr>
          <p:cNvSpPr txBox="1"/>
          <p:nvPr/>
        </p:nvSpPr>
        <p:spPr>
          <a:xfrm>
            <a:off x="6269347" y="4352332"/>
            <a:ext cx="4339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Times New Roman" panose="02020603050405020304" pitchFamily="18" charset="0"/>
              </a:rPr>
              <a:t>August 6 – 15, 2023</a:t>
            </a:r>
            <a:endParaRPr kumimoji="0" lang="en-US" sz="2800" b="0"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Open Sans" panose="020B060603050402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04E844F0-0731-4F37-95FF-A3A2B1B83B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8687" y="194999"/>
            <a:ext cx="7869936" cy="1615440"/>
          </a:xfrm>
          <a:prstGeom prst="rect">
            <a:avLst/>
          </a:prstGeom>
        </p:spPr>
      </p:pic>
      <p:pic>
        <p:nvPicPr>
          <p:cNvPr id="7" name="Picture 6" descr="A picture containing text, indoor&#10;&#10;Description automatically generated">
            <a:extLst>
              <a:ext uri="{FF2B5EF4-FFF2-40B4-BE49-F238E27FC236}">
                <a16:creationId xmlns:a16="http://schemas.microsoft.com/office/drawing/2014/main" id="{E79E5143-4734-47E4-B40C-1F093EFC95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6737" y="6684"/>
            <a:ext cx="4891671" cy="6844632"/>
          </a:xfrm>
          <a:prstGeom prst="rect">
            <a:avLst/>
          </a:prstGeom>
        </p:spPr>
      </p:pic>
    </p:spTree>
    <p:extLst>
      <p:ext uri="{BB962C8B-B14F-4D97-AF65-F5344CB8AC3E}">
        <p14:creationId xmlns:p14="http://schemas.microsoft.com/office/powerpoint/2010/main" val="642721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27B61-D0D5-4F4E-9B3A-30383ADC4441}"/>
              </a:ext>
            </a:extLst>
          </p:cNvPr>
          <p:cNvSpPr>
            <a:spLocks noGrp="1"/>
          </p:cNvSpPr>
          <p:nvPr>
            <p:ph type="title"/>
          </p:nvPr>
        </p:nvSpPr>
        <p:spPr>
          <a:xfrm>
            <a:off x="4991487" y="1136073"/>
            <a:ext cx="6784877" cy="1708727"/>
          </a:xfrm>
        </p:spPr>
        <p:txBody>
          <a:bodyPr>
            <a:normAutofit/>
          </a:bodyPr>
          <a:lstStyle/>
          <a:p>
            <a:r>
              <a:rPr lang="en-US" sz="3600" b="1" dirty="0">
                <a:solidFill>
                  <a:srgbClr val="063163"/>
                </a:solidFill>
                <a:latin typeface="Source Sans Pro" panose="020B0503030403020204" pitchFamily="34" charset="0"/>
                <a:ea typeface="Source Sans Pro" panose="020B0503030403020204" pitchFamily="34" charset="0"/>
                <a:cs typeface="Open Sans" panose="020B0606030504020204" pitchFamily="34" charset="0"/>
              </a:rPr>
              <a:t>Executive-Led Trade Mission</a:t>
            </a:r>
            <a:br>
              <a:rPr lang="en-US" sz="3600" b="1" dirty="0">
                <a:solidFill>
                  <a:srgbClr val="063163"/>
                </a:solidFill>
                <a:latin typeface="Source Sans Pro" panose="020B0503030403020204" pitchFamily="34" charset="0"/>
                <a:ea typeface="Source Sans Pro" panose="020B0503030403020204" pitchFamily="34" charset="0"/>
                <a:cs typeface="Open Sans" panose="020B0606030504020204" pitchFamily="34" charset="0"/>
              </a:rPr>
            </a:br>
            <a:endParaRPr lang="en-US" sz="1200" b="1" dirty="0">
              <a:solidFill>
                <a:srgbClr val="063163"/>
              </a:solidFill>
              <a:latin typeface="Source Sans Pro" panose="020B0503030403020204" pitchFamily="34" charset="0"/>
              <a:ea typeface="Source Sans Pro" panose="020B0503030403020204" pitchFamily="34" charset="0"/>
              <a:cs typeface="Open Sans" panose="020B0606030504020204" pitchFamily="34" charset="0"/>
            </a:endParaRPr>
          </a:p>
        </p:txBody>
      </p:sp>
      <p:pic>
        <p:nvPicPr>
          <p:cNvPr id="1026" name="Picture 2" descr="The Grotteaux | Woolwich Works">
            <a:extLst>
              <a:ext uri="{FF2B5EF4-FFF2-40B4-BE49-F238E27FC236}">
                <a16:creationId xmlns:a16="http://schemas.microsoft.com/office/drawing/2014/main" id="{200DA19C-5B93-46E8-94AE-65D81A6C82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329" r="31989"/>
          <a:stretch/>
        </p:blipFill>
        <p:spPr bwMode="auto">
          <a:xfrm>
            <a:off x="0" y="0"/>
            <a:ext cx="3996647" cy="688397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6379943C-9D0E-44FF-B9C8-5D48E64DB880}"/>
              </a:ext>
            </a:extLst>
          </p:cNvPr>
          <p:cNvSpPr/>
          <p:nvPr/>
        </p:nvSpPr>
        <p:spPr>
          <a:xfrm>
            <a:off x="4339935" y="2106454"/>
            <a:ext cx="6949020" cy="276998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63163"/>
                </a:solidFill>
                <a:effectLst/>
                <a:uLnTx/>
                <a:uFillTx/>
                <a:latin typeface="Source Sans Pro" panose="020B0503030403020204" pitchFamily="34" charset="0"/>
                <a:ea typeface="Source Sans Pro" panose="020B0503030403020204" pitchFamily="34" charset="0"/>
                <a:cs typeface="Open Sans" panose="020B0606030504020204" pitchFamily="34" charset="0"/>
              </a:rPr>
              <a:t>Johannesburg, Accra, and Lagos (optional)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63163"/>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63163"/>
                </a:solidFill>
                <a:effectLst/>
                <a:uLnTx/>
                <a:uFillTx/>
                <a:latin typeface="Source Sans Pro" panose="020B0503030403020204" pitchFamily="34" charset="0"/>
                <a:ea typeface="Source Sans Pro" panose="020B0503030403020204" pitchFamily="34" charset="0"/>
                <a:cs typeface="Open Sans" panose="020B0606030504020204" pitchFamily="34" charset="0"/>
              </a:rPr>
              <a:t>Sectors: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800" b="1" i="0" u="none" strike="noStrike" kern="1200" cap="none" spc="0" normalizeH="0" baseline="0" noProof="0" dirty="0">
                <a:ln>
                  <a:noFill/>
                </a:ln>
                <a:solidFill>
                  <a:srgbClr val="063163"/>
                </a:solidFill>
                <a:effectLst/>
                <a:uLnTx/>
                <a:uFillTx/>
                <a:latin typeface="Source Sans Pro" panose="020B0503030403020204" pitchFamily="34" charset="0"/>
                <a:ea typeface="Source Sans Pro" panose="020B0503030403020204" pitchFamily="34" charset="0"/>
                <a:cs typeface="Open Sans" panose="020B0606030504020204" pitchFamily="34" charset="0"/>
              </a:rPr>
              <a:t>Automotive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800" b="1" i="0" u="none" strike="noStrike" kern="1200" cap="none" spc="0" normalizeH="0" baseline="0" noProof="0" dirty="0">
                <a:ln>
                  <a:noFill/>
                </a:ln>
                <a:solidFill>
                  <a:srgbClr val="063163"/>
                </a:solidFill>
                <a:effectLst/>
                <a:uLnTx/>
                <a:uFillTx/>
                <a:latin typeface="Source Sans Pro" panose="020B0503030403020204" pitchFamily="34" charset="0"/>
                <a:ea typeface="Source Sans Pro" panose="020B0503030403020204" pitchFamily="34" charset="0"/>
                <a:cs typeface="Open Sans" panose="020B0606030504020204" pitchFamily="34" charset="0"/>
              </a:rPr>
              <a:t>ICT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800" b="1" i="0" u="none" strike="noStrike" kern="1200" cap="none" spc="0" normalizeH="0" baseline="0" noProof="0" dirty="0">
                <a:ln>
                  <a:noFill/>
                </a:ln>
                <a:solidFill>
                  <a:srgbClr val="063163"/>
                </a:solidFill>
                <a:effectLst/>
                <a:uLnTx/>
                <a:uFillTx/>
                <a:latin typeface="Source Sans Pro" panose="020B0503030403020204" pitchFamily="34" charset="0"/>
                <a:ea typeface="Source Sans Pro" panose="020B0503030403020204" pitchFamily="34" charset="0"/>
                <a:cs typeface="Open Sans" panose="020B0606030504020204" pitchFamily="34" charset="0"/>
              </a:rPr>
              <a:t>Consumer Goods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800" b="1" i="0" u="none" strike="noStrike" kern="1200" cap="none" spc="0" normalizeH="0" baseline="0" noProof="0" dirty="0">
                <a:ln>
                  <a:noFill/>
                </a:ln>
                <a:solidFill>
                  <a:srgbClr val="063163"/>
                </a:solidFill>
                <a:effectLst/>
                <a:uLnTx/>
                <a:uFillTx/>
                <a:latin typeface="Source Sans Pro" panose="020B0503030403020204" pitchFamily="34" charset="0"/>
                <a:ea typeface="Source Sans Pro" panose="020B0503030403020204" pitchFamily="34" charset="0"/>
                <a:cs typeface="Open Sans" panose="020B0606030504020204" pitchFamily="34" charset="0"/>
              </a:rPr>
              <a:t>Safety &amp; Security</a:t>
            </a:r>
          </a:p>
        </p:txBody>
      </p:sp>
      <p:sp>
        <p:nvSpPr>
          <p:cNvPr id="8" name="Rectangle 7">
            <a:extLst>
              <a:ext uri="{FF2B5EF4-FFF2-40B4-BE49-F238E27FC236}">
                <a16:creationId xmlns:a16="http://schemas.microsoft.com/office/drawing/2014/main" id="{FA0702A5-126F-4BFB-A0DE-7B8FC26C2E0C}"/>
              </a:ext>
            </a:extLst>
          </p:cNvPr>
          <p:cNvSpPr/>
          <p:nvPr/>
        </p:nvSpPr>
        <p:spPr>
          <a:xfrm>
            <a:off x="0" y="6271583"/>
            <a:ext cx="12192000" cy="586417"/>
          </a:xfrm>
          <a:prstGeom prst="rect">
            <a:avLst/>
          </a:prstGeom>
          <a:solidFill>
            <a:srgbClr val="063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D174FCC2-3872-4B20-B1E9-F68355D06E7E}"/>
              </a:ext>
            </a:extLst>
          </p:cNvPr>
          <p:cNvSpPr txBox="1"/>
          <p:nvPr/>
        </p:nvSpPr>
        <p:spPr>
          <a:xfrm>
            <a:off x="224597" y="6433986"/>
            <a:ext cx="390821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64C5E2"/>
                </a:solidFill>
                <a:effectLst/>
                <a:uLnTx/>
                <a:uFillTx/>
                <a:latin typeface="Open Sans" panose="020B0606030504020204" pitchFamily="34" charset="0"/>
                <a:ea typeface="Open Sans" panose="020B0606030504020204" pitchFamily="34" charset="0"/>
                <a:cs typeface="Open Sans" panose="020B0606030504020204" pitchFamily="34" charset="0"/>
              </a:rPr>
              <a:t>U.S. COMMERCIAL SERVICE </a:t>
            </a:r>
            <a:r>
              <a:rPr kumimoji="0" lang="en-US" sz="1050" b="1"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GDEI Trade Mission to Africa</a:t>
            </a:r>
            <a:endParaRPr kumimoji="0" lang="en-US" sz="105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EB8C8BA1-2570-466D-B51D-3BDF8A066142}"/>
              </a:ext>
            </a:extLst>
          </p:cNvPr>
          <p:cNvSpPr txBox="1"/>
          <p:nvPr/>
        </p:nvSpPr>
        <p:spPr>
          <a:xfrm>
            <a:off x="8907089" y="6433986"/>
            <a:ext cx="3060314" cy="25391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64C5E2"/>
                </a:solidFill>
                <a:effectLst/>
                <a:uLnTx/>
                <a:uFillTx/>
                <a:latin typeface="Open Sans" panose="020B0606030504020204" pitchFamily="34" charset="0"/>
                <a:ea typeface="Open Sans" panose="020B0606030504020204" pitchFamily="34" charset="0"/>
                <a:cs typeface="Open Sans" panose="020B0606030504020204" pitchFamily="34" charset="0"/>
              </a:rPr>
              <a:t>trade.gov/</a:t>
            </a:r>
            <a:r>
              <a:rPr kumimoji="0" lang="en-US" sz="105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export-solutions</a:t>
            </a:r>
          </a:p>
        </p:txBody>
      </p:sp>
      <p:pic>
        <p:nvPicPr>
          <p:cNvPr id="12" name="Picture 11" descr="A picture containing text&#10;&#10;Description automatically generated">
            <a:extLst>
              <a:ext uri="{FF2B5EF4-FFF2-40B4-BE49-F238E27FC236}">
                <a16:creationId xmlns:a16="http://schemas.microsoft.com/office/drawing/2014/main" id="{3E6EF7A3-56DB-4FCA-8085-61BE1A6DDE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199" y="0"/>
            <a:ext cx="7218383" cy="1481698"/>
          </a:xfrm>
          <a:prstGeom prst="rect">
            <a:avLst/>
          </a:prstGeom>
        </p:spPr>
      </p:pic>
      <p:pic>
        <p:nvPicPr>
          <p:cNvPr id="10" name="Picture 9" descr="A picture containing text, indoor&#10;&#10;Description automatically generated">
            <a:extLst>
              <a:ext uri="{FF2B5EF4-FFF2-40B4-BE49-F238E27FC236}">
                <a16:creationId xmlns:a16="http://schemas.microsoft.com/office/drawing/2014/main" id="{61990C1A-1DF8-4FC5-807F-708EF1F68DD0}"/>
              </a:ext>
            </a:extLst>
          </p:cNvPr>
          <p:cNvPicPr>
            <a:picLocks noChangeAspect="1"/>
          </p:cNvPicPr>
          <p:nvPr/>
        </p:nvPicPr>
        <p:blipFill rotWithShape="1">
          <a:blip r:embed="rId5">
            <a:extLst>
              <a:ext uri="{28A0092B-C50C-407E-A947-70E740481C1C}">
                <a14:useLocalDpi xmlns:a14="http://schemas.microsoft.com/office/drawing/2010/main" val="0"/>
              </a:ext>
            </a:extLst>
          </a:blip>
          <a:srcRect l="26992" b="8470"/>
          <a:stretch/>
        </p:blipFill>
        <p:spPr>
          <a:xfrm>
            <a:off x="0" y="6684"/>
            <a:ext cx="3996647" cy="6264898"/>
          </a:xfrm>
          <a:prstGeom prst="rect">
            <a:avLst/>
          </a:prstGeom>
        </p:spPr>
      </p:pic>
      <p:sp>
        <p:nvSpPr>
          <p:cNvPr id="3" name="TextBox 2">
            <a:extLst>
              <a:ext uri="{FF2B5EF4-FFF2-40B4-BE49-F238E27FC236}">
                <a16:creationId xmlns:a16="http://schemas.microsoft.com/office/drawing/2014/main" id="{FE1E353B-C6E5-B747-BA10-E78DE08B7124}"/>
              </a:ext>
            </a:extLst>
          </p:cNvPr>
          <p:cNvSpPr txBox="1"/>
          <p:nvPr/>
        </p:nvSpPr>
        <p:spPr>
          <a:xfrm>
            <a:off x="7920137" y="2701057"/>
            <a:ext cx="3858749" cy="36933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63163"/>
                </a:solidFill>
                <a:effectLst/>
                <a:uLnTx/>
                <a:uFillTx/>
                <a:latin typeface="Source Sans Pro" panose="020B0503030403020204" pitchFamily="34" charset="0"/>
                <a:ea typeface="Source Sans Pro" panose="020B0503030403020204" pitchFamily="34" charset="0"/>
              </a:rPr>
              <a:t>Cost: </a:t>
            </a:r>
            <a:endParaRPr kumimoji="0" lang="en-US" sz="1800" b="0" i="0" u="none" strike="noStrike" kern="1200" cap="none" spc="0" normalizeH="0" baseline="0" noProof="0" dirty="0">
              <a:ln>
                <a:noFill/>
              </a:ln>
              <a:solidFill>
                <a:srgbClr val="063163"/>
              </a:solidFill>
              <a:effectLst/>
              <a:uLnTx/>
              <a:uFillTx/>
              <a:latin typeface="Source Sans Pro" panose="020B0503030403020204" pitchFamily="34" charset="0"/>
              <a:ea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63163"/>
                </a:solidFill>
                <a:effectLst/>
                <a:uLnTx/>
                <a:uFillTx/>
                <a:latin typeface="Source Sans Pro" panose="020B0503030403020204" pitchFamily="34" charset="0"/>
                <a:ea typeface="Source Sans Pro" panose="020B0503030403020204" pitchFamily="34" charset="0"/>
              </a:rPr>
              <a:t>SME/Trade Associations </a:t>
            </a:r>
            <a:endParaRPr kumimoji="0" lang="en-US" sz="1800" b="0" i="0" u="none" strike="noStrike" kern="1200" cap="none" spc="0" normalizeH="0" baseline="0" noProof="0" dirty="0">
              <a:ln>
                <a:noFill/>
              </a:ln>
              <a:solidFill>
                <a:srgbClr val="063163"/>
              </a:solidFill>
              <a:effectLst/>
              <a:uLnTx/>
              <a:uFillTx/>
              <a:latin typeface="Source Sans Pro" panose="020B0503030403020204" pitchFamily="34" charset="0"/>
              <a:ea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63163"/>
                </a:solidFill>
                <a:effectLst/>
                <a:uLnTx/>
                <a:uFillTx/>
                <a:latin typeface="Source Sans Pro" panose="020B0503030403020204" pitchFamily="34" charset="0"/>
                <a:ea typeface="Source Sans Pro" panose="020B0503030403020204" pitchFamily="34" charset="0"/>
              </a:rPr>
              <a:t>$3,725 South Africa and Ghana only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63163"/>
                </a:solidFill>
                <a:effectLst/>
                <a:uLnTx/>
                <a:uFillTx/>
                <a:latin typeface="Source Sans Pro" panose="020B0503030403020204" pitchFamily="34" charset="0"/>
                <a:ea typeface="Source Sans Pro" panose="020B0503030403020204" pitchFamily="34" charset="0"/>
              </a:rPr>
              <a:t>$5,720 South Africa, Ghana &amp; Nigeria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63163"/>
              </a:solidFill>
              <a:effectLst/>
              <a:uLnTx/>
              <a:uFillTx/>
              <a:latin typeface="Source Sans Pro" panose="020B0503030403020204" pitchFamily="34" charset="0"/>
              <a:ea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63163"/>
                </a:solidFill>
                <a:effectLst/>
                <a:uLnTx/>
                <a:uFillTx/>
                <a:latin typeface="Source Sans Pro" panose="020B0503030403020204" pitchFamily="34" charset="0"/>
                <a:ea typeface="Source Sans Pro" panose="020B0503030403020204" pitchFamily="34" charset="0"/>
              </a:rPr>
              <a:t>Large Company </a:t>
            </a:r>
            <a:endParaRPr kumimoji="0" lang="en-US" sz="1800" b="0" i="0" u="none" strike="noStrike" kern="1200" cap="none" spc="0" normalizeH="0" baseline="0" noProof="0" dirty="0">
              <a:ln>
                <a:noFill/>
              </a:ln>
              <a:solidFill>
                <a:srgbClr val="063163"/>
              </a:solidFill>
              <a:effectLst/>
              <a:uLnTx/>
              <a:uFillTx/>
              <a:latin typeface="Source Sans Pro" panose="020B0503030403020204" pitchFamily="34" charset="0"/>
              <a:ea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63163"/>
                </a:solidFill>
                <a:effectLst/>
                <a:uLnTx/>
                <a:uFillTx/>
                <a:latin typeface="Source Sans Pro" panose="020B0503030403020204" pitchFamily="34" charset="0"/>
                <a:ea typeface="Source Sans Pro" panose="020B0503030403020204" pitchFamily="34" charset="0"/>
              </a:rPr>
              <a:t>$6,520 South Africa and Ghana only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63163"/>
                </a:solidFill>
                <a:effectLst/>
                <a:uLnTx/>
                <a:uFillTx/>
                <a:latin typeface="Source Sans Pro" panose="020B0503030403020204" pitchFamily="34" charset="0"/>
                <a:ea typeface="Source Sans Pro" panose="020B0503030403020204" pitchFamily="34" charset="0"/>
              </a:rPr>
              <a:t>$10,300 South Africa, Ghana &amp; Nigeria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63163"/>
              </a:solidFill>
              <a:effectLst/>
              <a:uLnTx/>
              <a:uFillTx/>
              <a:latin typeface="Source Sans Pro" panose="020B0503030403020204" pitchFamily="34" charset="0"/>
              <a:ea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63163"/>
                </a:solidFill>
                <a:effectLst/>
                <a:uLnTx/>
                <a:uFillTx/>
                <a:latin typeface="Source Sans Pro" panose="020B0503030403020204" pitchFamily="34" charset="0"/>
                <a:ea typeface="Source Sans Pro" panose="020B0503030403020204" pitchFamily="34" charset="0"/>
              </a:rPr>
              <a:t>Additional Company Participants </a:t>
            </a:r>
            <a:endParaRPr kumimoji="0" lang="en-US" sz="1800" b="0" i="0" u="none" strike="noStrike" kern="1200" cap="none" spc="0" normalizeH="0" baseline="0" noProof="0" dirty="0">
              <a:ln>
                <a:noFill/>
              </a:ln>
              <a:solidFill>
                <a:srgbClr val="063163"/>
              </a:solidFill>
              <a:effectLst/>
              <a:uLnTx/>
              <a:uFillTx/>
              <a:latin typeface="Source Sans Pro" panose="020B0503030403020204" pitchFamily="34" charset="0"/>
              <a:ea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63163"/>
                </a:solidFill>
                <a:effectLst/>
                <a:uLnTx/>
                <a:uFillTx/>
                <a:latin typeface="Source Sans Pro" panose="020B0503030403020204" pitchFamily="34" charset="0"/>
                <a:ea typeface="Source Sans Pro" panose="020B0503030403020204" pitchFamily="34" charset="0"/>
              </a:rPr>
              <a:t>$800 SMEs / $1300 Large Company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63163"/>
                </a:solidFill>
                <a:effectLst/>
                <a:uLnTx/>
                <a:uFillTx/>
                <a:latin typeface="Source Sans Pro" panose="020B0503030403020204" pitchFamily="34" charset="0"/>
                <a:ea typeface="Source Sans Pro" panose="020B0503030403020204" pitchFamily="34" charset="0"/>
              </a:rPr>
              <a:t>(Limit 2 participants per company) </a:t>
            </a:r>
            <a:endParaRPr kumimoji="0" lang="en-US" sz="1800" b="1" i="0" u="none" strike="noStrike" kern="1200" cap="none" spc="0" normalizeH="0" baseline="0" noProof="0" dirty="0">
              <a:ln>
                <a:noFill/>
              </a:ln>
              <a:solidFill>
                <a:srgbClr val="063163"/>
              </a:solidFill>
              <a:effectLst/>
              <a:uLnTx/>
              <a:uFillTx/>
              <a:latin typeface="Source Sans Pro" panose="020B0503030403020204" pitchFamily="34" charset="0"/>
              <a:ea typeface="Source Sans Pro" panose="020B0503030403020204" pitchFamily="34" charset="0"/>
              <a:cs typeface="Open Sans" panose="020B0606030504020204" pitchFamily="34" charset="0"/>
            </a:endParaRPr>
          </a:p>
          <a:p>
            <a:endParaRPr lang="en-US"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062546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85;p42">
            <a:extLst>
              <a:ext uri="{FF2B5EF4-FFF2-40B4-BE49-F238E27FC236}">
                <a16:creationId xmlns:a16="http://schemas.microsoft.com/office/drawing/2014/main" id="{32659688-D0B1-4639-B14F-89016F76584F}"/>
              </a:ext>
            </a:extLst>
          </p:cNvPr>
          <p:cNvSpPr/>
          <p:nvPr/>
        </p:nvSpPr>
        <p:spPr>
          <a:xfrm>
            <a:off x="8140390" y="1"/>
            <a:ext cx="4051610" cy="6858000"/>
          </a:xfrm>
          <a:prstGeom prst="rect">
            <a:avLst/>
          </a:prstGeom>
          <a:solidFill>
            <a:srgbClr val="0335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 name="Google Shape;886;p42">
            <a:extLst>
              <a:ext uri="{FF2B5EF4-FFF2-40B4-BE49-F238E27FC236}">
                <a16:creationId xmlns:a16="http://schemas.microsoft.com/office/drawing/2014/main" id="{864B408E-144A-4F2E-B380-664872C48FAC}"/>
              </a:ext>
            </a:extLst>
          </p:cNvPr>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3688209" y="-196349"/>
            <a:ext cx="7830396" cy="6264317"/>
          </a:xfrm>
          <a:prstGeom prst="rect">
            <a:avLst/>
          </a:prstGeom>
          <a:noFill/>
          <a:ln>
            <a:noFill/>
          </a:ln>
        </p:spPr>
      </p:pic>
      <p:pic>
        <p:nvPicPr>
          <p:cNvPr id="5" name="Google Shape;888;p42">
            <a:extLst>
              <a:ext uri="{FF2B5EF4-FFF2-40B4-BE49-F238E27FC236}">
                <a16:creationId xmlns:a16="http://schemas.microsoft.com/office/drawing/2014/main" id="{D3CEFCF2-A1D9-4A65-9047-52B9FFA1B1BE}"/>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03001" y="3090640"/>
            <a:ext cx="305870" cy="305870"/>
          </a:xfrm>
          <a:prstGeom prst="rect">
            <a:avLst/>
          </a:prstGeom>
          <a:noFill/>
          <a:ln>
            <a:noFill/>
          </a:ln>
        </p:spPr>
      </p:pic>
      <p:sp>
        <p:nvSpPr>
          <p:cNvPr id="6" name="Google Shape;889;p42">
            <a:extLst>
              <a:ext uri="{FF2B5EF4-FFF2-40B4-BE49-F238E27FC236}">
                <a16:creationId xmlns:a16="http://schemas.microsoft.com/office/drawing/2014/main" id="{42FE0866-D568-4C7C-B446-F1FBFD7BB633}"/>
              </a:ext>
            </a:extLst>
          </p:cNvPr>
          <p:cNvSpPr txBox="1"/>
          <p:nvPr/>
        </p:nvSpPr>
        <p:spPr>
          <a:xfrm>
            <a:off x="1224472" y="3052136"/>
            <a:ext cx="4650799"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8585B"/>
              </a:buClr>
              <a:buSzPts val="2000"/>
              <a:buFont typeface="Source Sans Pro"/>
              <a:buNone/>
            </a:pPr>
            <a:r>
              <a:rPr lang="en-US" sz="2000" b="0" i="0" u="none" strike="noStrike" cap="none" dirty="0">
                <a:solidFill>
                  <a:srgbClr val="58585B"/>
                </a:solidFill>
                <a:latin typeface="Source Sans Pro"/>
                <a:ea typeface="Source Sans Pro"/>
                <a:cs typeface="Source Sans Pro"/>
                <a:sym typeface="Source Sans Pro"/>
              </a:rPr>
              <a:t>EXIM conducts business in most countries throughout the world</a:t>
            </a:r>
            <a:endParaRPr dirty="0"/>
          </a:p>
        </p:txBody>
      </p:sp>
      <p:pic>
        <p:nvPicPr>
          <p:cNvPr id="7" name="Google Shape;890;p42">
            <a:extLst>
              <a:ext uri="{FF2B5EF4-FFF2-40B4-BE49-F238E27FC236}">
                <a16:creationId xmlns:a16="http://schemas.microsoft.com/office/drawing/2014/main" id="{9B4CB18D-B031-4C17-BCFA-7DFC48E76C85}"/>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03000" y="4083806"/>
            <a:ext cx="305870" cy="305870"/>
          </a:xfrm>
          <a:prstGeom prst="rect">
            <a:avLst/>
          </a:prstGeom>
          <a:noFill/>
          <a:ln>
            <a:noFill/>
          </a:ln>
        </p:spPr>
      </p:pic>
      <p:sp>
        <p:nvSpPr>
          <p:cNvPr id="8" name="Google Shape;891;p42">
            <a:extLst>
              <a:ext uri="{FF2B5EF4-FFF2-40B4-BE49-F238E27FC236}">
                <a16:creationId xmlns:a16="http://schemas.microsoft.com/office/drawing/2014/main" id="{D5E3CDDA-AA74-45A2-84AE-F5F373DC1186}"/>
              </a:ext>
            </a:extLst>
          </p:cNvPr>
          <p:cNvSpPr txBox="1"/>
          <p:nvPr/>
        </p:nvSpPr>
        <p:spPr>
          <a:xfrm>
            <a:off x="1224471" y="4052075"/>
            <a:ext cx="4650799"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8585B"/>
              </a:buClr>
              <a:buSzPts val="2000"/>
              <a:buFont typeface="Source Sans Pro"/>
              <a:buNone/>
            </a:pPr>
            <a:r>
              <a:rPr lang="en-US" sz="2000" b="0" i="0" u="none" strike="noStrike" cap="none" dirty="0">
                <a:solidFill>
                  <a:srgbClr val="58585B"/>
                </a:solidFill>
                <a:latin typeface="Source Sans Pro"/>
                <a:ea typeface="Source Sans Pro"/>
                <a:cs typeface="Source Sans Pro"/>
                <a:sym typeface="Source Sans Pro"/>
              </a:rPr>
              <a:t>Restrictions may apply based on political or economic conditions and are highlighted on the Country Limitation Schedule</a:t>
            </a:r>
            <a:endParaRPr dirty="0"/>
          </a:p>
        </p:txBody>
      </p:sp>
      <p:pic>
        <p:nvPicPr>
          <p:cNvPr id="14" name="Google Shape;897;p42">
            <a:extLst>
              <a:ext uri="{FF2B5EF4-FFF2-40B4-BE49-F238E27FC236}">
                <a16:creationId xmlns:a16="http://schemas.microsoft.com/office/drawing/2014/main" id="{4469CF1C-3661-42DE-A3CE-D218C425213C}"/>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03001" y="5706362"/>
            <a:ext cx="305870" cy="305870"/>
          </a:xfrm>
          <a:prstGeom prst="rect">
            <a:avLst/>
          </a:prstGeom>
          <a:noFill/>
          <a:ln>
            <a:noFill/>
          </a:ln>
        </p:spPr>
      </p:pic>
      <p:sp>
        <p:nvSpPr>
          <p:cNvPr id="15" name="Google Shape;898;p42">
            <a:extLst>
              <a:ext uri="{FF2B5EF4-FFF2-40B4-BE49-F238E27FC236}">
                <a16:creationId xmlns:a16="http://schemas.microsoft.com/office/drawing/2014/main" id="{0862005D-073D-421D-9B21-8087EF9926C9}"/>
              </a:ext>
            </a:extLst>
          </p:cNvPr>
          <p:cNvSpPr txBox="1"/>
          <p:nvPr/>
        </p:nvSpPr>
        <p:spPr>
          <a:xfrm>
            <a:off x="1224472" y="5667858"/>
            <a:ext cx="465079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8585B"/>
              </a:buClr>
              <a:buSzPts val="2000"/>
              <a:buFont typeface="Source Sans Pro"/>
              <a:buNone/>
            </a:pPr>
            <a:r>
              <a:rPr lang="en-US" sz="2000" b="0" i="0" u="none" strike="noStrike" cap="none" dirty="0">
                <a:solidFill>
                  <a:srgbClr val="58585B"/>
                </a:solidFill>
                <a:latin typeface="Source Sans Pro"/>
                <a:ea typeface="Source Sans Pro"/>
                <a:cs typeface="Source Sans Pro"/>
                <a:sym typeface="Source Sans Pro"/>
              </a:rPr>
              <a:t>Open in </a:t>
            </a:r>
            <a:r>
              <a:rPr lang="en-US" sz="2000" dirty="0">
                <a:solidFill>
                  <a:srgbClr val="58585B"/>
                </a:solidFill>
                <a:latin typeface="Source Sans Pro"/>
                <a:ea typeface="Source Sans Pro"/>
                <a:cs typeface="Source Sans Pro"/>
                <a:sym typeface="Source Sans Pro"/>
              </a:rPr>
              <a:t>nearly</a:t>
            </a:r>
            <a:r>
              <a:rPr lang="en-US" sz="2000" b="0" i="0" u="none" strike="noStrike" cap="none" dirty="0">
                <a:solidFill>
                  <a:srgbClr val="58585B"/>
                </a:solidFill>
                <a:latin typeface="Source Sans Pro"/>
                <a:ea typeface="Source Sans Pro"/>
                <a:cs typeface="Source Sans Pro"/>
                <a:sym typeface="Source Sans Pro"/>
              </a:rPr>
              <a:t> 180 countries</a:t>
            </a:r>
            <a:endParaRPr dirty="0"/>
          </a:p>
        </p:txBody>
      </p:sp>
      <p:sp>
        <p:nvSpPr>
          <p:cNvPr id="16" name="TextBox 15">
            <a:extLst>
              <a:ext uri="{FF2B5EF4-FFF2-40B4-BE49-F238E27FC236}">
                <a16:creationId xmlns:a16="http://schemas.microsoft.com/office/drawing/2014/main" id="{A3C68788-6B79-47D4-AD7F-E1AC0ED60597}"/>
              </a:ext>
            </a:extLst>
          </p:cNvPr>
          <p:cNvSpPr txBox="1"/>
          <p:nvPr/>
        </p:nvSpPr>
        <p:spPr>
          <a:xfrm>
            <a:off x="8261036" y="5490914"/>
            <a:ext cx="3439987" cy="923330"/>
          </a:xfrm>
          <a:prstGeom prst="rect">
            <a:avLst/>
          </a:prstGeom>
          <a:noFill/>
        </p:spPr>
        <p:txBody>
          <a:bodyPr wrap="square">
            <a:spAutoFit/>
          </a:bodyPr>
          <a:lstStyle/>
          <a:p>
            <a:pPr lvl="1" algn="ctr">
              <a:lnSpc>
                <a:spcPct val="100000"/>
              </a:lnSpc>
              <a:spcAft>
                <a:spcPts val="1200"/>
              </a:spcAft>
            </a:pPr>
            <a:r>
              <a:rPr lang="en-US" altLang="en-US" sz="1800" dirty="0">
                <a:solidFill>
                  <a:schemeClr val="bg1"/>
                </a:solidFill>
                <a:latin typeface="Source Sans Pro" panose="020B0503030403020204" pitchFamily="34" charset="0"/>
                <a:cs typeface="Open Sans" pitchFamily="34" charset="0"/>
              </a:rPr>
              <a:t>Check the Country </a:t>
            </a:r>
            <a:br>
              <a:rPr lang="en-US" altLang="en-US" sz="1800" dirty="0">
                <a:solidFill>
                  <a:schemeClr val="bg1"/>
                </a:solidFill>
                <a:latin typeface="Source Sans Pro" panose="020B0503030403020204" pitchFamily="34" charset="0"/>
                <a:cs typeface="Open Sans" pitchFamily="34" charset="0"/>
              </a:rPr>
            </a:br>
            <a:r>
              <a:rPr lang="en-US" altLang="en-US" sz="1800" dirty="0">
                <a:solidFill>
                  <a:schemeClr val="bg1"/>
                </a:solidFill>
                <a:latin typeface="Source Sans Pro" panose="020B0503030403020204" pitchFamily="34" charset="0"/>
                <a:cs typeface="Open Sans" pitchFamily="34" charset="0"/>
              </a:rPr>
              <a:t>Limitation Schedule (CLS) </a:t>
            </a:r>
            <a:br>
              <a:rPr lang="en-US" altLang="en-US" sz="1800" dirty="0">
                <a:solidFill>
                  <a:schemeClr val="bg1"/>
                </a:solidFill>
                <a:latin typeface="Source Sans Pro" panose="020B0503030403020204" pitchFamily="34" charset="0"/>
                <a:cs typeface="Open Sans" pitchFamily="34" charset="0"/>
              </a:rPr>
            </a:br>
            <a:r>
              <a:rPr lang="en-US" altLang="en-US" sz="1800" dirty="0">
                <a:solidFill>
                  <a:schemeClr val="bg1"/>
                </a:solidFill>
                <a:latin typeface="Source Sans Pro" panose="020B0503030403020204" pitchFamily="34" charset="0"/>
                <a:cs typeface="Open Sans" pitchFamily="34" charset="0"/>
              </a:rPr>
              <a:t>at </a:t>
            </a:r>
            <a:r>
              <a:rPr lang="en-US" altLang="en-US" sz="1800" dirty="0">
                <a:solidFill>
                  <a:schemeClr val="bg1"/>
                </a:solidFill>
                <a:latin typeface="Source Sans Pro" panose="020B0503030403020204" pitchFamily="34" charset="0"/>
                <a:cs typeface="Open Sans" pitchFamily="34" charset="0"/>
                <a:hlinkClick r:id="rId4">
                  <a:extLst>
                    <a:ext uri="{A12FA001-AC4F-418D-AE19-62706E023703}">
                      <ahyp:hlinkClr xmlns:ahyp="http://schemas.microsoft.com/office/drawing/2018/hyperlinkcolor" val="tx"/>
                    </a:ext>
                  </a:extLst>
                </a:hlinkClick>
              </a:rPr>
              <a:t>www.exim.gov</a:t>
            </a:r>
            <a:r>
              <a:rPr lang="en-US" altLang="en-US" sz="1800" u="sng" dirty="0">
                <a:solidFill>
                  <a:schemeClr val="bg1"/>
                </a:solidFill>
                <a:latin typeface="Source Sans Pro" panose="020B0503030403020204" pitchFamily="34" charset="0"/>
                <a:cs typeface="Open Sans" pitchFamily="34" charset="0"/>
                <a:hlinkClick r:id="rId4">
                  <a:extLst>
                    <a:ext uri="{A12FA001-AC4F-418D-AE19-62706E023703}">
                      <ahyp:hlinkClr xmlns:ahyp="http://schemas.microsoft.com/office/drawing/2018/hyperlinkcolor" val="tx"/>
                    </a:ext>
                  </a:extLst>
                </a:hlinkClick>
              </a:rPr>
              <a:t>. </a:t>
            </a:r>
            <a:endParaRPr lang="en-US" altLang="en-US" sz="1800" u="sng" dirty="0">
              <a:solidFill>
                <a:schemeClr val="bg1"/>
              </a:solidFill>
              <a:latin typeface="Source Sans Pro" panose="020B0503030403020204" pitchFamily="34" charset="0"/>
              <a:cs typeface="Open Sans" pitchFamily="34" charset="0"/>
            </a:endParaRPr>
          </a:p>
        </p:txBody>
      </p:sp>
      <p:sp>
        <p:nvSpPr>
          <p:cNvPr id="17" name="Google Shape;892;p42">
            <a:extLst>
              <a:ext uri="{FF2B5EF4-FFF2-40B4-BE49-F238E27FC236}">
                <a16:creationId xmlns:a16="http://schemas.microsoft.com/office/drawing/2014/main" id="{39172165-89B5-4D19-9B85-99B4812F6D93}"/>
              </a:ext>
            </a:extLst>
          </p:cNvPr>
          <p:cNvSpPr/>
          <p:nvPr/>
        </p:nvSpPr>
        <p:spPr>
          <a:xfrm>
            <a:off x="0" y="478717"/>
            <a:ext cx="5875271" cy="1970994"/>
          </a:xfrm>
          <a:prstGeom prst="rect">
            <a:avLst/>
          </a:prstGeom>
          <a:solidFill>
            <a:srgbClr val="6BA3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 name="Google Shape;894;p42">
            <a:extLst>
              <a:ext uri="{FF2B5EF4-FFF2-40B4-BE49-F238E27FC236}">
                <a16:creationId xmlns:a16="http://schemas.microsoft.com/office/drawing/2014/main" id="{C68B5489-B174-464A-874A-37D8A4FD6281}"/>
              </a:ext>
            </a:extLst>
          </p:cNvPr>
          <p:cNvSpPr txBox="1"/>
          <p:nvPr/>
        </p:nvSpPr>
        <p:spPr>
          <a:xfrm>
            <a:off x="724328" y="1061447"/>
            <a:ext cx="5608585" cy="118451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4000"/>
              <a:buFont typeface="Source Sans Pro"/>
              <a:buNone/>
            </a:pPr>
            <a:r>
              <a:rPr lang="en-US" sz="4000" b="1" dirty="0">
                <a:solidFill>
                  <a:schemeClr val="lt1"/>
                </a:solidFill>
                <a:latin typeface="Source Sans Pro"/>
                <a:ea typeface="Source Sans Pro"/>
                <a:cs typeface="Source Sans Pro"/>
                <a:sym typeface="Source Sans Pro"/>
              </a:rPr>
              <a:t>Country Limitation</a:t>
            </a:r>
            <a:br>
              <a:rPr lang="en-US" sz="4000" b="1" dirty="0">
                <a:solidFill>
                  <a:schemeClr val="lt1"/>
                </a:solidFill>
                <a:latin typeface="Source Sans Pro"/>
                <a:ea typeface="Source Sans Pro"/>
                <a:cs typeface="Source Sans Pro"/>
                <a:sym typeface="Source Sans Pro"/>
              </a:rPr>
            </a:br>
            <a:r>
              <a:rPr lang="en-US" sz="4000" b="1" dirty="0">
                <a:solidFill>
                  <a:schemeClr val="lt1"/>
                </a:solidFill>
                <a:latin typeface="Source Sans Pro"/>
                <a:ea typeface="Source Sans Pro"/>
                <a:cs typeface="Source Sans Pro"/>
                <a:sym typeface="Source Sans Pro"/>
              </a:rPr>
              <a:t>Schedule</a:t>
            </a:r>
            <a:endParaRPr dirty="0"/>
          </a:p>
        </p:txBody>
      </p:sp>
      <p:sp>
        <p:nvSpPr>
          <p:cNvPr id="19" name="Google Shape;893;p42">
            <a:extLst>
              <a:ext uri="{FF2B5EF4-FFF2-40B4-BE49-F238E27FC236}">
                <a16:creationId xmlns:a16="http://schemas.microsoft.com/office/drawing/2014/main" id="{3C183EF9-A961-4F6E-85DC-12DF833D9421}"/>
              </a:ext>
            </a:extLst>
          </p:cNvPr>
          <p:cNvSpPr txBox="1">
            <a:spLocks/>
          </p:cNvSpPr>
          <p:nvPr/>
        </p:nvSpPr>
        <p:spPr>
          <a:xfrm>
            <a:off x="767361" y="507945"/>
            <a:ext cx="5608585" cy="784273"/>
          </a:xfrm>
          <a:prstGeom prst="rect">
            <a:avLst/>
          </a:prstGeom>
          <a:noFill/>
          <a:ln>
            <a:noFill/>
          </a:ln>
        </p:spPr>
        <p:txBody>
          <a:bodyPr spcFirstLastPara="1" wrap="square" lIns="91425" tIns="45700" rIns="91425" bIns="4570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60000"/>
              </a:lnSpc>
              <a:spcBef>
                <a:spcPts val="0"/>
              </a:spcBef>
              <a:buClr>
                <a:schemeClr val="lt1"/>
              </a:buClr>
              <a:buSzPts val="2000"/>
              <a:buFont typeface="Source Sans Pro"/>
              <a:buNone/>
            </a:pPr>
            <a:r>
              <a:rPr lang="en-US" sz="2000" dirty="0">
                <a:solidFill>
                  <a:schemeClr val="lt1"/>
                </a:solidFill>
                <a:latin typeface="Source Sans Pro"/>
                <a:ea typeface="Source Sans Pro"/>
                <a:cs typeface="Source Sans Pro"/>
                <a:sym typeface="Source Sans Pro"/>
              </a:rPr>
              <a:t>TOOLS FOR EXPORTERS</a:t>
            </a:r>
            <a:endParaRPr lang="en-US" dirty="0"/>
          </a:p>
        </p:txBody>
      </p:sp>
      <p:pic>
        <p:nvPicPr>
          <p:cNvPr id="20" name="Picture 19">
            <a:extLst>
              <a:ext uri="{FF2B5EF4-FFF2-40B4-BE49-F238E27FC236}">
                <a16:creationId xmlns:a16="http://schemas.microsoft.com/office/drawing/2014/main" id="{5E9DCC96-71E2-4E45-AFC2-1601033318F3}"/>
              </a:ext>
            </a:extLst>
          </p:cNvPr>
          <p:cNvPicPr>
            <a:picLocks noChangeAspect="1"/>
          </p:cNvPicPr>
          <p:nvPr/>
        </p:nvPicPr>
        <p:blipFill>
          <a:blip r:embed="rId5"/>
          <a:stretch>
            <a:fillRect/>
          </a:stretch>
        </p:blipFill>
        <p:spPr>
          <a:xfrm>
            <a:off x="11027657" y="259072"/>
            <a:ext cx="866173" cy="518157"/>
          </a:xfrm>
          <a:prstGeom prst="rect">
            <a:avLst/>
          </a:prstGeom>
        </p:spPr>
      </p:pic>
    </p:spTree>
    <p:extLst>
      <p:ext uri="{BB962C8B-B14F-4D97-AF65-F5344CB8AC3E}">
        <p14:creationId xmlns:p14="http://schemas.microsoft.com/office/powerpoint/2010/main" val="341954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1668780"/>
          </a:xfrm>
          <a:custGeom>
            <a:avLst/>
            <a:gdLst/>
            <a:ahLst/>
            <a:cxnLst/>
            <a:rect l="l" t="t" r="r" b="b"/>
            <a:pathLst>
              <a:path w="12192000" h="1668780">
                <a:moveTo>
                  <a:pt x="0" y="1668779"/>
                </a:moveTo>
                <a:lnTo>
                  <a:pt x="12192000" y="1668779"/>
                </a:lnTo>
                <a:lnTo>
                  <a:pt x="12192000" y="0"/>
                </a:lnTo>
                <a:lnTo>
                  <a:pt x="0" y="0"/>
                </a:lnTo>
                <a:lnTo>
                  <a:pt x="0" y="1668779"/>
                </a:lnTo>
                <a:close/>
              </a:path>
            </a:pathLst>
          </a:custGeom>
          <a:solidFill>
            <a:srgbClr val="82C341"/>
          </a:solidFill>
        </p:spPr>
        <p:txBody>
          <a:bodyPr wrap="square" lIns="0" tIns="0" rIns="0" bIns="0" rtlCol="0"/>
          <a:lstStyle/>
          <a:p>
            <a:endParaRPr dirty="0"/>
          </a:p>
        </p:txBody>
      </p:sp>
      <p:sp>
        <p:nvSpPr>
          <p:cNvPr id="3" name="object 3"/>
          <p:cNvSpPr txBox="1"/>
          <p:nvPr/>
        </p:nvSpPr>
        <p:spPr>
          <a:xfrm>
            <a:off x="60325" y="534427"/>
            <a:ext cx="5048250" cy="628377"/>
          </a:xfrm>
          <a:prstGeom prst="rect">
            <a:avLst/>
          </a:prstGeom>
        </p:spPr>
        <p:txBody>
          <a:bodyPr vert="horz" wrap="square" lIns="0" tIns="12700" rIns="0" bIns="0" rtlCol="0">
            <a:spAutoFit/>
          </a:bodyPr>
          <a:lstStyle/>
          <a:p>
            <a:pPr algn="ctr"/>
            <a:r>
              <a:rPr lang="en-US" sz="4000" b="1" dirty="0">
                <a:solidFill>
                  <a:srgbClr val="002060"/>
                </a:solidFill>
                <a:latin typeface="Source Sans Pro" panose="020B0503030403020204" pitchFamily="34" charset="0"/>
                <a:ea typeface="Source Sans Pro" panose="020B0503030403020204" pitchFamily="34" charset="0"/>
              </a:rPr>
              <a:t>EXIM Blog</a:t>
            </a:r>
          </a:p>
        </p:txBody>
      </p:sp>
      <p:pic>
        <p:nvPicPr>
          <p:cNvPr id="34" name="object 34"/>
          <p:cNvPicPr/>
          <p:nvPr/>
        </p:nvPicPr>
        <p:blipFill>
          <a:blip r:embed="rId2" cstate="print"/>
          <a:stretch>
            <a:fillRect/>
          </a:stretch>
        </p:blipFill>
        <p:spPr>
          <a:xfrm>
            <a:off x="11023092" y="257008"/>
            <a:ext cx="872613" cy="520231"/>
          </a:xfrm>
          <a:prstGeom prst="rect">
            <a:avLst/>
          </a:prstGeom>
        </p:spPr>
      </p:pic>
      <p:pic>
        <p:nvPicPr>
          <p:cNvPr id="1027" name="Picture 3">
            <a:extLst>
              <a:ext uri="{FF2B5EF4-FFF2-40B4-BE49-F238E27FC236}">
                <a16:creationId xmlns:a16="http://schemas.microsoft.com/office/drawing/2014/main" id="{59F17630-A1D2-3E0B-34D5-D7DA522418D3}"/>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4943475" y="612139"/>
            <a:ext cx="793476" cy="793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AF7622F4-48C1-4ABF-D812-F86272F3C880}"/>
              </a:ext>
            </a:extLst>
          </p:cNvPr>
          <p:cNvSpPr txBox="1"/>
          <p:nvPr/>
        </p:nvSpPr>
        <p:spPr>
          <a:xfrm>
            <a:off x="5645682" y="1113995"/>
            <a:ext cx="2212529" cy="369332"/>
          </a:xfrm>
          <a:prstGeom prst="rect">
            <a:avLst/>
          </a:prstGeom>
          <a:noFill/>
        </p:spPr>
        <p:txBody>
          <a:bodyPr wrap="none" rtlCol="0">
            <a:spAutoFit/>
          </a:bodyPr>
          <a:lstStyle/>
          <a:p>
            <a:pPr marL="0" marR="0">
              <a:spcBef>
                <a:spcPts val="0"/>
              </a:spcBef>
              <a:spcAft>
                <a:spcPts val="0"/>
              </a:spcAft>
            </a:pPr>
            <a:r>
              <a:rPr lang="en-US" sz="1800" u="sng" dirty="0">
                <a:solidFill>
                  <a:schemeClr val="bg1"/>
                </a:solidFill>
                <a:effectLst/>
                <a:latin typeface="Source Sans Pro" panose="020B0503030403020204" pitchFamily="34" charset="0"/>
                <a:ea typeface="Source Sans Pro" panose="020B0503030403020204" pitchFamily="34" charset="0"/>
                <a:hlinkClick r:id="rId4">
                  <a:extLst>
                    <a:ext uri="{A12FA001-AC4F-418D-AE19-62706E023703}">
                      <ahyp:hlinkClr xmlns:ahyp="http://schemas.microsoft.com/office/drawing/2018/hyperlinkcolor" val="tx"/>
                    </a:ext>
                  </a:extLst>
                </a:hlinkClick>
              </a:rPr>
              <a:t>grow.exim.gov/blog </a:t>
            </a:r>
            <a:endParaRPr lang="en-US" sz="1800" dirty="0">
              <a:solidFill>
                <a:schemeClr val="bg1"/>
              </a:solidFill>
              <a:effectLst/>
              <a:latin typeface="Source Sans Pro" panose="020B0503030403020204" pitchFamily="34" charset="0"/>
              <a:ea typeface="Source Sans Pro" panose="020B0503030403020204" pitchFamily="34" charset="0"/>
            </a:endParaRPr>
          </a:p>
        </p:txBody>
      </p:sp>
      <p:pic>
        <p:nvPicPr>
          <p:cNvPr id="13" name="Picture 12">
            <a:extLst>
              <a:ext uri="{FF2B5EF4-FFF2-40B4-BE49-F238E27FC236}">
                <a16:creationId xmlns:a16="http://schemas.microsoft.com/office/drawing/2014/main" id="{160D60EA-3035-CF43-ED27-35C80FF120A9}"/>
              </a:ext>
            </a:extLst>
          </p:cNvPr>
          <p:cNvPicPr>
            <a:picLocks noChangeAspect="1"/>
          </p:cNvPicPr>
          <p:nvPr/>
        </p:nvPicPr>
        <p:blipFill>
          <a:blip r:embed="rId5"/>
          <a:stretch>
            <a:fillRect/>
          </a:stretch>
        </p:blipFill>
        <p:spPr>
          <a:xfrm>
            <a:off x="7053682" y="1801724"/>
            <a:ext cx="4917140" cy="4819650"/>
          </a:xfrm>
          <a:prstGeom prst="rect">
            <a:avLst/>
          </a:prstGeom>
        </p:spPr>
      </p:pic>
      <p:pic>
        <p:nvPicPr>
          <p:cNvPr id="15" name="Picture 14">
            <a:extLst>
              <a:ext uri="{FF2B5EF4-FFF2-40B4-BE49-F238E27FC236}">
                <a16:creationId xmlns:a16="http://schemas.microsoft.com/office/drawing/2014/main" id="{915EC2BC-125F-DB0D-CD04-A79C9F7BD3B8}"/>
              </a:ext>
            </a:extLst>
          </p:cNvPr>
          <p:cNvPicPr>
            <a:picLocks noChangeAspect="1"/>
          </p:cNvPicPr>
          <p:nvPr/>
        </p:nvPicPr>
        <p:blipFill>
          <a:blip r:embed="rId6"/>
          <a:stretch>
            <a:fillRect/>
          </a:stretch>
        </p:blipFill>
        <p:spPr>
          <a:xfrm>
            <a:off x="143495" y="1755823"/>
            <a:ext cx="5017545" cy="4911452"/>
          </a:xfrm>
          <a:prstGeom prst="rect">
            <a:avLst/>
          </a:prstGeom>
        </p:spPr>
      </p:pic>
      <p:pic>
        <p:nvPicPr>
          <p:cNvPr id="11" name="Picture 10">
            <a:extLst>
              <a:ext uri="{FF2B5EF4-FFF2-40B4-BE49-F238E27FC236}">
                <a16:creationId xmlns:a16="http://schemas.microsoft.com/office/drawing/2014/main" id="{13F715F2-96B6-207D-6D35-A658B7DAD596}"/>
              </a:ext>
            </a:extLst>
          </p:cNvPr>
          <p:cNvPicPr>
            <a:picLocks noChangeAspect="1"/>
          </p:cNvPicPr>
          <p:nvPr/>
        </p:nvPicPr>
        <p:blipFill>
          <a:blip r:embed="rId7"/>
          <a:stretch>
            <a:fillRect/>
          </a:stretch>
        </p:blipFill>
        <p:spPr>
          <a:xfrm>
            <a:off x="2733054" y="2428875"/>
            <a:ext cx="4239842" cy="4192499"/>
          </a:xfrm>
          <a:prstGeom prst="rect">
            <a:avLst/>
          </a:prstGeom>
        </p:spPr>
      </p:pic>
    </p:spTree>
    <p:extLst>
      <p:ext uri="{BB962C8B-B14F-4D97-AF65-F5344CB8AC3E}">
        <p14:creationId xmlns:p14="http://schemas.microsoft.com/office/powerpoint/2010/main" val="557676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object 2">
            <a:extLst>
              <a:ext uri="{FF2B5EF4-FFF2-40B4-BE49-F238E27FC236}">
                <a16:creationId xmlns:a16="http://schemas.microsoft.com/office/drawing/2014/main" id="{25ACB02B-5B8F-3CB3-0CB9-9AAACD379AEB}"/>
              </a:ext>
            </a:extLst>
          </p:cNvPr>
          <p:cNvPicPr/>
          <p:nvPr/>
        </p:nvPicPr>
        <p:blipFill>
          <a:blip r:embed="rId2" cstate="print"/>
          <a:stretch>
            <a:fillRect/>
          </a:stretch>
        </p:blipFill>
        <p:spPr>
          <a:xfrm>
            <a:off x="318" y="0"/>
            <a:ext cx="12191682" cy="6857950"/>
          </a:xfrm>
          <a:prstGeom prst="rect">
            <a:avLst/>
          </a:prstGeom>
        </p:spPr>
      </p:pic>
      <p:sp>
        <p:nvSpPr>
          <p:cNvPr id="3" name="object 3"/>
          <p:cNvSpPr txBox="1"/>
          <p:nvPr/>
        </p:nvSpPr>
        <p:spPr>
          <a:xfrm>
            <a:off x="4041068" y="4731755"/>
            <a:ext cx="2280920" cy="1186094"/>
          </a:xfrm>
          <a:prstGeom prst="rect">
            <a:avLst/>
          </a:prstGeom>
        </p:spPr>
        <p:txBody>
          <a:bodyPr vert="horz" wrap="square" lIns="0" tIns="15240" rIns="0" bIns="0" rtlCol="0">
            <a:spAutoFit/>
          </a:bodyPr>
          <a:lstStyle/>
          <a:p>
            <a:pPr marL="12065" marR="5080" indent="-1270" algn="ctr">
              <a:lnSpc>
                <a:spcPct val="99000"/>
              </a:lnSpc>
              <a:spcBef>
                <a:spcPts val="120"/>
              </a:spcBef>
            </a:pPr>
            <a:r>
              <a:rPr sz="2200" b="1" dirty="0">
                <a:solidFill>
                  <a:srgbClr val="FFFFFF"/>
                </a:solidFill>
                <a:latin typeface="Source Sans Pro" panose="020B0503030403020204" pitchFamily="34" charset="0"/>
                <a:ea typeface="Source Sans Pro" panose="020B0503030403020204" pitchFamily="34" charset="0"/>
                <a:cs typeface="Trebuchet MS"/>
              </a:rPr>
              <a:t>Jennifer</a:t>
            </a:r>
            <a:r>
              <a:rPr sz="2200" b="1" spc="-105" dirty="0">
                <a:solidFill>
                  <a:srgbClr val="FFFFFF"/>
                </a:solidFill>
                <a:latin typeface="Source Sans Pro" panose="020B0503030403020204" pitchFamily="34" charset="0"/>
                <a:ea typeface="Source Sans Pro" panose="020B0503030403020204" pitchFamily="34" charset="0"/>
                <a:cs typeface="Trebuchet MS"/>
              </a:rPr>
              <a:t> </a:t>
            </a:r>
            <a:r>
              <a:rPr sz="2200" b="1" spc="-10" dirty="0">
                <a:solidFill>
                  <a:srgbClr val="FFFFFF"/>
                </a:solidFill>
                <a:latin typeface="Source Sans Pro" panose="020B0503030403020204" pitchFamily="34" charset="0"/>
                <a:ea typeface="Source Sans Pro" panose="020B0503030403020204" pitchFamily="34" charset="0"/>
                <a:cs typeface="Trebuchet MS"/>
              </a:rPr>
              <a:t>Krause </a:t>
            </a:r>
            <a:r>
              <a:rPr sz="1800" i="1" dirty="0">
                <a:solidFill>
                  <a:srgbClr val="FFFFFF"/>
                </a:solidFill>
                <a:latin typeface="Source Sans Pro" panose="020B0503030403020204" pitchFamily="34" charset="0"/>
                <a:ea typeface="Source Sans Pro" panose="020B0503030403020204" pitchFamily="34" charset="0"/>
                <a:cs typeface="Trebuchet MS"/>
              </a:rPr>
              <a:t>Managing</a:t>
            </a:r>
            <a:r>
              <a:rPr sz="1800" i="1" spc="-15" dirty="0">
                <a:solidFill>
                  <a:srgbClr val="FFFFFF"/>
                </a:solidFill>
                <a:latin typeface="Source Sans Pro" panose="020B0503030403020204" pitchFamily="34" charset="0"/>
                <a:ea typeface="Source Sans Pro" panose="020B0503030403020204" pitchFamily="34" charset="0"/>
                <a:cs typeface="Trebuchet MS"/>
              </a:rPr>
              <a:t> </a:t>
            </a:r>
            <a:r>
              <a:rPr sz="1800" i="1" dirty="0">
                <a:solidFill>
                  <a:srgbClr val="FFFFFF"/>
                </a:solidFill>
                <a:latin typeface="Source Sans Pro" panose="020B0503030403020204" pitchFamily="34" charset="0"/>
                <a:ea typeface="Source Sans Pro" panose="020B0503030403020204" pitchFamily="34" charset="0"/>
                <a:cs typeface="Trebuchet MS"/>
              </a:rPr>
              <a:t>Director</a:t>
            </a:r>
            <a:r>
              <a:rPr sz="1800" i="1" spc="-35" dirty="0">
                <a:solidFill>
                  <a:srgbClr val="FFFFFF"/>
                </a:solidFill>
                <a:latin typeface="Source Sans Pro" panose="020B0503030403020204" pitchFamily="34" charset="0"/>
                <a:ea typeface="Source Sans Pro" panose="020B0503030403020204" pitchFamily="34" charset="0"/>
                <a:cs typeface="Trebuchet MS"/>
              </a:rPr>
              <a:t> </a:t>
            </a:r>
            <a:r>
              <a:rPr sz="1800" i="1" spc="-25" dirty="0">
                <a:solidFill>
                  <a:srgbClr val="FFFFFF"/>
                </a:solidFill>
                <a:latin typeface="Source Sans Pro" panose="020B0503030403020204" pitchFamily="34" charset="0"/>
                <a:ea typeface="Source Sans Pro" panose="020B0503030403020204" pitchFamily="34" charset="0"/>
                <a:cs typeface="Trebuchet MS"/>
              </a:rPr>
              <a:t>for </a:t>
            </a:r>
            <a:r>
              <a:rPr sz="1800" i="1" dirty="0">
                <a:solidFill>
                  <a:srgbClr val="FFFFFF"/>
                </a:solidFill>
                <a:latin typeface="Source Sans Pro" panose="020B0503030403020204" pitchFamily="34" charset="0"/>
                <a:ea typeface="Source Sans Pro" panose="020B0503030403020204" pitchFamily="34" charset="0"/>
                <a:cs typeface="Trebuchet MS"/>
              </a:rPr>
              <a:t>Broker</a:t>
            </a:r>
            <a:r>
              <a:rPr sz="1800" i="1" spc="-95" dirty="0">
                <a:solidFill>
                  <a:srgbClr val="FFFFFF"/>
                </a:solidFill>
                <a:latin typeface="Source Sans Pro" panose="020B0503030403020204" pitchFamily="34" charset="0"/>
                <a:ea typeface="Source Sans Pro" panose="020B0503030403020204" pitchFamily="34" charset="0"/>
                <a:cs typeface="Trebuchet MS"/>
              </a:rPr>
              <a:t> </a:t>
            </a:r>
            <a:r>
              <a:rPr sz="1800" i="1" spc="-10" dirty="0">
                <a:solidFill>
                  <a:srgbClr val="FFFFFF"/>
                </a:solidFill>
                <a:latin typeface="Source Sans Pro" panose="020B0503030403020204" pitchFamily="34" charset="0"/>
                <a:ea typeface="Source Sans Pro" panose="020B0503030403020204" pitchFamily="34" charset="0"/>
                <a:cs typeface="Trebuchet MS"/>
              </a:rPr>
              <a:t>Accounts</a:t>
            </a:r>
            <a:endParaRPr lang="en-US" sz="1800" i="1" spc="-10" dirty="0">
              <a:solidFill>
                <a:srgbClr val="FFFFFF"/>
              </a:solidFill>
              <a:latin typeface="Source Sans Pro" panose="020B0503030403020204" pitchFamily="34" charset="0"/>
              <a:ea typeface="Source Sans Pro" panose="020B0503030403020204" pitchFamily="34" charset="0"/>
              <a:cs typeface="Trebuchet MS"/>
            </a:endParaRPr>
          </a:p>
          <a:p>
            <a:pPr marL="12065" marR="5080" indent="-1270" algn="ctr">
              <a:lnSpc>
                <a:spcPct val="99000"/>
              </a:lnSpc>
              <a:spcBef>
                <a:spcPts val="120"/>
              </a:spcBef>
            </a:pPr>
            <a:r>
              <a:rPr lang="en-US" sz="1800" b="1" i="1" spc="-10" dirty="0">
                <a:solidFill>
                  <a:srgbClr val="FFFFFF"/>
                </a:solidFill>
                <a:latin typeface="Source Sans Pro" panose="020B0503030403020204" pitchFamily="34" charset="0"/>
                <a:ea typeface="Source Sans Pro" panose="020B0503030403020204" pitchFamily="34" charset="0"/>
                <a:cs typeface="Trebuchet MS"/>
              </a:rPr>
              <a:t>EXIM</a:t>
            </a:r>
            <a:endParaRPr sz="1800" b="1" dirty="0">
              <a:latin typeface="Source Sans Pro" panose="020B0503030403020204" pitchFamily="34" charset="0"/>
              <a:ea typeface="Source Sans Pro" panose="020B0503030403020204" pitchFamily="34" charset="0"/>
              <a:cs typeface="Trebuchet MS"/>
            </a:endParaRPr>
          </a:p>
        </p:txBody>
      </p:sp>
      <p:sp>
        <p:nvSpPr>
          <p:cNvPr id="17" name="object 17"/>
          <p:cNvSpPr txBox="1"/>
          <p:nvPr/>
        </p:nvSpPr>
        <p:spPr>
          <a:xfrm>
            <a:off x="3838320" y="1402978"/>
            <a:ext cx="2280920" cy="1198918"/>
          </a:xfrm>
          <a:prstGeom prst="rect">
            <a:avLst/>
          </a:prstGeom>
        </p:spPr>
        <p:txBody>
          <a:bodyPr vert="horz" wrap="square" lIns="0" tIns="15240" rIns="0" bIns="0" rtlCol="0">
            <a:spAutoFit/>
          </a:bodyPr>
          <a:lstStyle/>
          <a:p>
            <a:pPr marL="12700" marR="5080" indent="-635" algn="ctr">
              <a:lnSpc>
                <a:spcPct val="99000"/>
              </a:lnSpc>
              <a:spcBef>
                <a:spcPts val="120"/>
              </a:spcBef>
            </a:pPr>
            <a:r>
              <a:rPr lang="en-US" sz="2200" b="1" dirty="0">
                <a:solidFill>
                  <a:srgbClr val="FFFFFF"/>
                </a:solidFill>
                <a:latin typeface="Source Sans Pro" panose="020B0503030403020204" pitchFamily="34" charset="0"/>
                <a:ea typeface="Source Sans Pro" panose="020B0503030403020204" pitchFamily="34" charset="0"/>
                <a:cs typeface="Trebuchet MS"/>
              </a:rPr>
              <a:t>Jonathan Brady</a:t>
            </a:r>
          </a:p>
          <a:p>
            <a:pPr marL="12700" marR="5080" indent="-635" algn="ctr">
              <a:lnSpc>
                <a:spcPct val="99000"/>
              </a:lnSpc>
              <a:spcBef>
                <a:spcPts val="120"/>
              </a:spcBef>
            </a:pPr>
            <a:r>
              <a:rPr lang="en-US" sz="1800" i="1" dirty="0">
                <a:solidFill>
                  <a:srgbClr val="FFFFFF"/>
                </a:solidFill>
                <a:latin typeface="Source Sans Pro" panose="020B0503030403020204" pitchFamily="34" charset="0"/>
                <a:ea typeface="Source Sans Pro" panose="020B0503030403020204" pitchFamily="34" charset="0"/>
                <a:cs typeface="Trebuchet MS"/>
              </a:rPr>
              <a:t>Business Development Specialist</a:t>
            </a:r>
          </a:p>
          <a:p>
            <a:pPr marL="12700" marR="5080" indent="-635" algn="ctr">
              <a:lnSpc>
                <a:spcPct val="99000"/>
              </a:lnSpc>
              <a:spcBef>
                <a:spcPts val="120"/>
              </a:spcBef>
            </a:pPr>
            <a:r>
              <a:rPr lang="en-US" b="1" i="1" dirty="0">
                <a:solidFill>
                  <a:srgbClr val="FFFFFF"/>
                </a:solidFill>
                <a:latin typeface="Source Sans Pro" panose="020B0503030403020204" pitchFamily="34" charset="0"/>
                <a:ea typeface="Source Sans Pro" panose="020B0503030403020204" pitchFamily="34" charset="0"/>
                <a:cs typeface="Trebuchet MS"/>
              </a:rPr>
              <a:t>EXIM</a:t>
            </a:r>
            <a:endParaRPr sz="1800" b="1" dirty="0">
              <a:latin typeface="Source Sans Pro" panose="020B0503030403020204" pitchFamily="34" charset="0"/>
              <a:ea typeface="Source Sans Pro" panose="020B0503030403020204" pitchFamily="34" charset="0"/>
              <a:cs typeface="Trebuchet MS"/>
            </a:endParaRPr>
          </a:p>
        </p:txBody>
      </p:sp>
      <p:sp>
        <p:nvSpPr>
          <p:cNvPr id="19" name="object 10">
            <a:extLst>
              <a:ext uri="{FF2B5EF4-FFF2-40B4-BE49-F238E27FC236}">
                <a16:creationId xmlns:a16="http://schemas.microsoft.com/office/drawing/2014/main" id="{80D9644C-7CF7-3111-3BE2-38A22BBE7872}"/>
              </a:ext>
            </a:extLst>
          </p:cNvPr>
          <p:cNvSpPr/>
          <p:nvPr/>
        </p:nvSpPr>
        <p:spPr>
          <a:xfrm>
            <a:off x="433911" y="1094071"/>
            <a:ext cx="3264537" cy="2601630"/>
          </a:xfrm>
          <a:custGeom>
            <a:avLst/>
            <a:gdLst/>
            <a:ahLst/>
            <a:cxnLst/>
            <a:rect l="l" t="t" r="r" b="b"/>
            <a:pathLst>
              <a:path w="2490470" h="1330960">
                <a:moveTo>
                  <a:pt x="2490216" y="0"/>
                </a:moveTo>
                <a:lnTo>
                  <a:pt x="0" y="0"/>
                </a:lnTo>
                <a:lnTo>
                  <a:pt x="0" y="1330452"/>
                </a:lnTo>
                <a:lnTo>
                  <a:pt x="2490216" y="1330452"/>
                </a:lnTo>
                <a:lnTo>
                  <a:pt x="2490216" y="0"/>
                </a:lnTo>
                <a:close/>
              </a:path>
            </a:pathLst>
          </a:custGeom>
          <a:solidFill>
            <a:srgbClr val="E6E7E8"/>
          </a:solidFill>
        </p:spPr>
        <p:txBody>
          <a:bodyPr wrap="square" lIns="0" tIns="0" rIns="0" bIns="0" rtlCol="0"/>
          <a:lstStyle/>
          <a:p>
            <a:endParaRPr/>
          </a:p>
        </p:txBody>
      </p:sp>
      <p:sp>
        <p:nvSpPr>
          <p:cNvPr id="20" name="object 10">
            <a:extLst>
              <a:ext uri="{FF2B5EF4-FFF2-40B4-BE49-F238E27FC236}">
                <a16:creationId xmlns:a16="http://schemas.microsoft.com/office/drawing/2014/main" id="{E5331C82-AA08-664A-59B1-B3208D7080EE}"/>
              </a:ext>
            </a:extLst>
          </p:cNvPr>
          <p:cNvSpPr/>
          <p:nvPr/>
        </p:nvSpPr>
        <p:spPr>
          <a:xfrm>
            <a:off x="1187132" y="4020205"/>
            <a:ext cx="2746694" cy="2609195"/>
          </a:xfrm>
          <a:custGeom>
            <a:avLst/>
            <a:gdLst/>
            <a:ahLst/>
            <a:cxnLst/>
            <a:rect l="l" t="t" r="r" b="b"/>
            <a:pathLst>
              <a:path w="2490470" h="1330960">
                <a:moveTo>
                  <a:pt x="2490216" y="0"/>
                </a:moveTo>
                <a:lnTo>
                  <a:pt x="0" y="0"/>
                </a:lnTo>
                <a:lnTo>
                  <a:pt x="0" y="1330452"/>
                </a:lnTo>
                <a:lnTo>
                  <a:pt x="2490216" y="1330452"/>
                </a:lnTo>
                <a:lnTo>
                  <a:pt x="2490216" y="0"/>
                </a:lnTo>
                <a:close/>
              </a:path>
            </a:pathLst>
          </a:custGeom>
          <a:solidFill>
            <a:srgbClr val="E6E7E8"/>
          </a:solidFill>
        </p:spPr>
        <p:txBody>
          <a:bodyPr wrap="square" lIns="0" tIns="0" rIns="0" bIns="0" rtlCol="0"/>
          <a:lstStyle/>
          <a:p>
            <a:endParaRPr/>
          </a:p>
        </p:txBody>
      </p:sp>
      <p:pic>
        <p:nvPicPr>
          <p:cNvPr id="8" name="Picture 7" descr="A person in a suit and tie&#10;&#10;Description automatically generated">
            <a:extLst>
              <a:ext uri="{FF2B5EF4-FFF2-40B4-BE49-F238E27FC236}">
                <a16:creationId xmlns:a16="http://schemas.microsoft.com/office/drawing/2014/main" id="{48A495DD-C477-3324-1FC1-5303EF3FDB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11" y="896425"/>
            <a:ext cx="3134344" cy="2532550"/>
          </a:xfrm>
          <a:prstGeom prst="rect">
            <a:avLst/>
          </a:prstGeom>
        </p:spPr>
      </p:pic>
      <p:pic>
        <p:nvPicPr>
          <p:cNvPr id="28" name="Picture 27">
            <a:extLst>
              <a:ext uri="{FF2B5EF4-FFF2-40B4-BE49-F238E27FC236}">
                <a16:creationId xmlns:a16="http://schemas.microsoft.com/office/drawing/2014/main" id="{C659A25F-C6CE-975C-9578-1EE30BB2AE21}"/>
              </a:ext>
            </a:extLst>
          </p:cNvPr>
          <p:cNvPicPr>
            <a:picLocks noChangeAspect="1"/>
          </p:cNvPicPr>
          <p:nvPr/>
        </p:nvPicPr>
        <p:blipFill>
          <a:blip r:embed="rId4"/>
          <a:stretch>
            <a:fillRect/>
          </a:stretch>
        </p:blipFill>
        <p:spPr>
          <a:xfrm>
            <a:off x="1079890" y="3918897"/>
            <a:ext cx="2608261" cy="2513168"/>
          </a:xfrm>
          <a:prstGeom prst="rect">
            <a:avLst/>
          </a:prstGeom>
        </p:spPr>
      </p:pic>
      <p:sp>
        <p:nvSpPr>
          <p:cNvPr id="2" name="object 3">
            <a:extLst>
              <a:ext uri="{FF2B5EF4-FFF2-40B4-BE49-F238E27FC236}">
                <a16:creationId xmlns:a16="http://schemas.microsoft.com/office/drawing/2014/main" id="{FEC289C5-B40F-ECE2-012E-FDDDAB45DFEC}"/>
              </a:ext>
            </a:extLst>
          </p:cNvPr>
          <p:cNvSpPr txBox="1"/>
          <p:nvPr/>
        </p:nvSpPr>
        <p:spPr>
          <a:xfrm>
            <a:off x="9644442" y="4563384"/>
            <a:ext cx="2280920" cy="1186094"/>
          </a:xfrm>
          <a:prstGeom prst="rect">
            <a:avLst/>
          </a:prstGeom>
        </p:spPr>
        <p:txBody>
          <a:bodyPr vert="horz" wrap="square" lIns="0" tIns="15240" rIns="0" bIns="0" rtlCol="0">
            <a:spAutoFit/>
          </a:bodyPr>
          <a:lstStyle/>
          <a:p>
            <a:pPr marL="12700" marR="5080" indent="-635" algn="ctr">
              <a:lnSpc>
                <a:spcPct val="99000"/>
              </a:lnSpc>
              <a:spcBef>
                <a:spcPts val="120"/>
              </a:spcBef>
            </a:pPr>
            <a:r>
              <a:rPr sz="2200" b="1" dirty="0">
                <a:solidFill>
                  <a:srgbClr val="FFFFFF"/>
                </a:solidFill>
                <a:latin typeface="Source Sans Pro" panose="020B0503030403020204" pitchFamily="34" charset="0"/>
                <a:ea typeface="Source Sans Pro" panose="020B0503030403020204" pitchFamily="34" charset="0"/>
                <a:cs typeface="Trebuchet MS"/>
              </a:rPr>
              <a:t>J</a:t>
            </a:r>
            <a:r>
              <a:rPr lang="en-US" sz="2200" b="1" dirty="0">
                <a:solidFill>
                  <a:srgbClr val="FFFFFF"/>
                </a:solidFill>
                <a:latin typeface="Source Sans Pro" panose="020B0503030403020204" pitchFamily="34" charset="0"/>
                <a:ea typeface="Source Sans Pro" panose="020B0503030403020204" pitchFamily="34" charset="0"/>
                <a:cs typeface="Trebuchet MS"/>
              </a:rPr>
              <a:t>ustine Shank</a:t>
            </a:r>
            <a:r>
              <a:rPr sz="2200" b="1" spc="-105" dirty="0">
                <a:solidFill>
                  <a:srgbClr val="FFFFFF"/>
                </a:solidFill>
                <a:latin typeface="Source Sans Pro" panose="020B0503030403020204" pitchFamily="34" charset="0"/>
                <a:ea typeface="Source Sans Pro" panose="020B0503030403020204" pitchFamily="34" charset="0"/>
                <a:cs typeface="Trebuchet MS"/>
              </a:rPr>
              <a:t> </a:t>
            </a:r>
            <a:r>
              <a:rPr lang="en-US" sz="1800" i="1" dirty="0">
                <a:solidFill>
                  <a:srgbClr val="FFFFFF"/>
                </a:solidFill>
                <a:latin typeface="Source Sans Pro" panose="020B0503030403020204" pitchFamily="34" charset="0"/>
                <a:ea typeface="Source Sans Pro" panose="020B0503030403020204" pitchFamily="34" charset="0"/>
                <a:cs typeface="Trebuchet MS"/>
              </a:rPr>
              <a:t>Business Development Specialist</a:t>
            </a:r>
          </a:p>
          <a:p>
            <a:pPr marL="12065" marR="5080" indent="-1270" algn="ctr">
              <a:lnSpc>
                <a:spcPct val="99000"/>
              </a:lnSpc>
              <a:spcBef>
                <a:spcPts val="120"/>
              </a:spcBef>
            </a:pPr>
            <a:r>
              <a:rPr lang="en-US" sz="1800" b="1" i="1" spc="-10" dirty="0">
                <a:solidFill>
                  <a:srgbClr val="FFFFFF"/>
                </a:solidFill>
                <a:latin typeface="Source Sans Pro" panose="020B0503030403020204" pitchFamily="34" charset="0"/>
                <a:ea typeface="Source Sans Pro" panose="020B0503030403020204" pitchFamily="34" charset="0"/>
                <a:cs typeface="Trebuchet MS"/>
              </a:rPr>
              <a:t>EXIM</a:t>
            </a:r>
            <a:endParaRPr sz="1800" b="1" dirty="0">
              <a:latin typeface="Source Sans Pro" panose="020B0503030403020204" pitchFamily="34" charset="0"/>
              <a:ea typeface="Source Sans Pro" panose="020B0503030403020204" pitchFamily="34" charset="0"/>
              <a:cs typeface="Trebuchet MS"/>
            </a:endParaRPr>
          </a:p>
        </p:txBody>
      </p:sp>
      <p:sp>
        <p:nvSpPr>
          <p:cNvPr id="4" name="object 10">
            <a:extLst>
              <a:ext uri="{FF2B5EF4-FFF2-40B4-BE49-F238E27FC236}">
                <a16:creationId xmlns:a16="http://schemas.microsoft.com/office/drawing/2014/main" id="{AEA1EC63-6B3E-1AF0-122C-14AB31202C41}"/>
              </a:ext>
            </a:extLst>
          </p:cNvPr>
          <p:cNvSpPr/>
          <p:nvPr/>
        </p:nvSpPr>
        <p:spPr>
          <a:xfrm>
            <a:off x="6884829" y="4042722"/>
            <a:ext cx="2746694" cy="2609195"/>
          </a:xfrm>
          <a:custGeom>
            <a:avLst/>
            <a:gdLst/>
            <a:ahLst/>
            <a:cxnLst/>
            <a:rect l="l" t="t" r="r" b="b"/>
            <a:pathLst>
              <a:path w="2490470" h="1330960">
                <a:moveTo>
                  <a:pt x="2490216" y="0"/>
                </a:moveTo>
                <a:lnTo>
                  <a:pt x="0" y="0"/>
                </a:lnTo>
                <a:lnTo>
                  <a:pt x="0" y="1330452"/>
                </a:lnTo>
                <a:lnTo>
                  <a:pt x="2490216" y="1330452"/>
                </a:lnTo>
                <a:lnTo>
                  <a:pt x="2490216" y="0"/>
                </a:lnTo>
                <a:close/>
              </a:path>
            </a:pathLst>
          </a:custGeom>
          <a:solidFill>
            <a:srgbClr val="E6E7E8"/>
          </a:solidFill>
        </p:spPr>
        <p:txBody>
          <a:bodyPr wrap="square" lIns="0" tIns="0" rIns="0" bIns="0" rtlCol="0"/>
          <a:lstStyle/>
          <a:p>
            <a:endParaRPr/>
          </a:p>
        </p:txBody>
      </p:sp>
      <p:pic>
        <p:nvPicPr>
          <p:cNvPr id="6" name="Picture 5" descr="A person smiling at the camera&#10;&#10;Description automatically generated">
            <a:extLst>
              <a:ext uri="{FF2B5EF4-FFF2-40B4-BE49-F238E27FC236}">
                <a16:creationId xmlns:a16="http://schemas.microsoft.com/office/drawing/2014/main" id="{4F7EAB8D-9238-DECF-650D-8E1EF8FC6F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1910" y="3884843"/>
            <a:ext cx="2543175" cy="25431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703;p33">
            <a:extLst>
              <a:ext uri="{FF2B5EF4-FFF2-40B4-BE49-F238E27FC236}">
                <a16:creationId xmlns:a16="http://schemas.microsoft.com/office/drawing/2014/main" id="{EDD80807-390B-D468-2D5E-0271AEE15651}"/>
              </a:ext>
            </a:extLst>
          </p:cNvPr>
          <p:cNvSpPr/>
          <p:nvPr/>
        </p:nvSpPr>
        <p:spPr>
          <a:xfrm>
            <a:off x="0" y="0"/>
            <a:ext cx="12192000" cy="923636"/>
          </a:xfrm>
          <a:prstGeom prst="rect">
            <a:avLst/>
          </a:prstGeom>
          <a:solidFill>
            <a:srgbClr val="0335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Google Shape;166;p42">
            <a:extLst>
              <a:ext uri="{FF2B5EF4-FFF2-40B4-BE49-F238E27FC236}">
                <a16:creationId xmlns:a16="http://schemas.microsoft.com/office/drawing/2014/main" id="{E8B431C8-A51C-8BB4-F9D2-FD6816C621DB}"/>
              </a:ext>
            </a:extLst>
          </p:cNvPr>
          <p:cNvSpPr/>
          <p:nvPr/>
        </p:nvSpPr>
        <p:spPr>
          <a:xfrm>
            <a:off x="-1" y="478717"/>
            <a:ext cx="5480051" cy="1422300"/>
          </a:xfrm>
          <a:prstGeom prst="rect">
            <a:avLst/>
          </a:prstGeom>
          <a:solidFill>
            <a:schemeClr val="bg1">
              <a:lumMod val="6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 name="Google Shape;894;p42">
            <a:extLst>
              <a:ext uri="{FF2B5EF4-FFF2-40B4-BE49-F238E27FC236}">
                <a16:creationId xmlns:a16="http://schemas.microsoft.com/office/drawing/2014/main" id="{7FA25BD1-C193-212B-CB90-1F7D59048A74}"/>
              </a:ext>
            </a:extLst>
          </p:cNvPr>
          <p:cNvSpPr txBox="1"/>
          <p:nvPr/>
        </p:nvSpPr>
        <p:spPr>
          <a:xfrm>
            <a:off x="1434788" y="834559"/>
            <a:ext cx="2251814" cy="71061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4000"/>
              <a:buFont typeface="Source Sans Pro"/>
              <a:buNone/>
            </a:pPr>
            <a:r>
              <a:rPr lang="en-US" sz="4000" b="1" dirty="0">
                <a:solidFill>
                  <a:schemeClr val="lt1"/>
                </a:solidFill>
                <a:latin typeface="Source Sans Pro"/>
                <a:ea typeface="Source Sans Pro"/>
                <a:cs typeface="Source Sans Pro"/>
                <a:sym typeface="Source Sans Pro"/>
              </a:rPr>
              <a:t>AGENDA</a:t>
            </a:r>
            <a:endParaRPr dirty="0"/>
          </a:p>
        </p:txBody>
      </p:sp>
      <p:sp>
        <p:nvSpPr>
          <p:cNvPr id="3" name="TextBox 2">
            <a:extLst>
              <a:ext uri="{FF2B5EF4-FFF2-40B4-BE49-F238E27FC236}">
                <a16:creationId xmlns:a16="http://schemas.microsoft.com/office/drawing/2014/main" id="{2AC9C5FB-B304-3C53-283E-B2C551ED39EA}"/>
              </a:ext>
            </a:extLst>
          </p:cNvPr>
          <p:cNvSpPr txBox="1"/>
          <p:nvPr/>
        </p:nvSpPr>
        <p:spPr>
          <a:xfrm>
            <a:off x="161930" y="2022959"/>
            <a:ext cx="4000489" cy="3170099"/>
          </a:xfrm>
          <a:prstGeom prst="rect">
            <a:avLst/>
          </a:prstGeom>
          <a:noFill/>
        </p:spPr>
        <p:txBody>
          <a:bodyPr wrap="square" rtlCol="0">
            <a:spAutoFit/>
          </a:bodyPr>
          <a:lstStyle/>
          <a:p>
            <a:endParaRPr lang="en-US" sz="2000" b="1" dirty="0">
              <a:solidFill>
                <a:srgbClr val="033572"/>
              </a:solidFill>
              <a:latin typeface="Source Sans Pro" panose="020B0503030403020204" pitchFamily="34" charset="0"/>
            </a:endParaRPr>
          </a:p>
          <a:p>
            <a:pPr marL="0" marR="0">
              <a:spcBef>
                <a:spcPts val="0"/>
              </a:spcBef>
              <a:spcAft>
                <a:spcPts val="0"/>
              </a:spcAft>
            </a:pPr>
            <a:r>
              <a:rPr lang="en-US" sz="2000" b="1" dirty="0">
                <a:solidFill>
                  <a:srgbClr val="002060"/>
                </a:solidFill>
                <a:effectLst/>
                <a:latin typeface="Source Sans Pro" panose="020B0503030403020204" pitchFamily="34" charset="0"/>
                <a:ea typeface="Source Sans Pro" panose="020B0503030403020204" pitchFamily="34" charset="0"/>
              </a:rPr>
              <a:t>Jonathan Brady</a:t>
            </a:r>
          </a:p>
          <a:p>
            <a:pPr marL="0" marR="0">
              <a:spcBef>
                <a:spcPts val="0"/>
              </a:spcBef>
              <a:spcAft>
                <a:spcPts val="0"/>
              </a:spcAft>
            </a:pPr>
            <a:r>
              <a:rPr lang="en-US" sz="2000" dirty="0">
                <a:solidFill>
                  <a:srgbClr val="002060"/>
                </a:solidFill>
                <a:effectLst/>
                <a:latin typeface="Source Sans Pro" panose="020B0503030403020204" pitchFamily="34" charset="0"/>
                <a:ea typeface="Source Sans Pro" panose="020B0503030403020204" pitchFamily="34" charset="0"/>
              </a:rPr>
              <a:t>MWOB Outreach Group</a:t>
            </a:r>
          </a:p>
          <a:p>
            <a:pPr marL="0" marR="0">
              <a:spcBef>
                <a:spcPts val="0"/>
              </a:spcBef>
              <a:spcAft>
                <a:spcPts val="0"/>
              </a:spcAft>
            </a:pPr>
            <a:r>
              <a:rPr lang="en-US" sz="2000" b="1" dirty="0">
                <a:solidFill>
                  <a:srgbClr val="002060"/>
                </a:solidFill>
                <a:latin typeface="Source Sans Pro" panose="020B0503030403020204" pitchFamily="34" charset="0"/>
                <a:ea typeface="Source Sans Pro" panose="020B0503030403020204" pitchFamily="34" charset="0"/>
              </a:rPr>
              <a:t>EXIM</a:t>
            </a:r>
          </a:p>
          <a:p>
            <a:pPr marL="0" marR="0">
              <a:spcBef>
                <a:spcPts val="0"/>
              </a:spcBef>
              <a:spcAft>
                <a:spcPts val="0"/>
              </a:spcAft>
            </a:pPr>
            <a:endParaRPr lang="en-US" sz="2000" dirty="0">
              <a:effectLst/>
              <a:latin typeface="Source Sans Pro" panose="020B0503030403020204" pitchFamily="34" charset="0"/>
              <a:ea typeface="Source Sans Pro" panose="020B0503030403020204" pitchFamily="34" charset="0"/>
            </a:endParaRPr>
          </a:p>
          <a:p>
            <a:pPr marL="0" marR="0">
              <a:spcBef>
                <a:spcPts val="0"/>
              </a:spcBef>
              <a:spcAft>
                <a:spcPts val="0"/>
              </a:spcAft>
            </a:pPr>
            <a:r>
              <a:rPr lang="en-US" sz="2000" dirty="0">
                <a:latin typeface="Source Sans Pro" panose="020B0503030403020204" pitchFamily="34" charset="0"/>
                <a:ea typeface="Source Sans Pro" panose="020B0503030403020204" pitchFamily="34" charset="0"/>
              </a:rPr>
              <a:t>Introduction of EXIM MWOB Division</a:t>
            </a:r>
          </a:p>
          <a:p>
            <a:pPr marL="0" marR="0">
              <a:spcBef>
                <a:spcPts val="0"/>
              </a:spcBef>
              <a:spcAft>
                <a:spcPts val="0"/>
              </a:spcAft>
            </a:pPr>
            <a:endParaRPr lang="en-US" sz="2000" dirty="0">
              <a:effectLst/>
              <a:latin typeface="Source Sans Pro" panose="020B0503030403020204" pitchFamily="34" charset="0"/>
              <a:ea typeface="Source Sans Pro" panose="020B0503030403020204" pitchFamily="34" charset="0"/>
            </a:endParaRPr>
          </a:p>
          <a:p>
            <a:pPr marL="0" marR="0">
              <a:spcBef>
                <a:spcPts val="0"/>
              </a:spcBef>
              <a:spcAft>
                <a:spcPts val="0"/>
              </a:spcAft>
            </a:pPr>
            <a:r>
              <a:rPr lang="en-US" sz="2000" dirty="0">
                <a:latin typeface="Source Sans Pro" panose="020B0503030403020204" pitchFamily="34" charset="0"/>
                <a:ea typeface="Source Sans Pro" panose="020B0503030403020204" pitchFamily="34" charset="0"/>
                <a:hlinkClick r:id="rId2" action="ppaction://hlinksldjump"/>
              </a:rPr>
              <a:t>EXIM Country Limitation Schedule</a:t>
            </a:r>
            <a:endParaRPr lang="en-US" sz="2000" dirty="0">
              <a:latin typeface="Source Sans Pro" panose="020B0503030403020204" pitchFamily="34" charset="0"/>
              <a:ea typeface="Source Sans Pro" panose="020B0503030403020204" pitchFamily="34" charset="0"/>
            </a:endParaRPr>
          </a:p>
          <a:p>
            <a:pPr marL="0" marR="0">
              <a:spcBef>
                <a:spcPts val="0"/>
              </a:spcBef>
              <a:spcAft>
                <a:spcPts val="0"/>
              </a:spcAft>
            </a:pPr>
            <a:endParaRPr lang="en-US" sz="2000" dirty="0">
              <a:effectLst/>
              <a:latin typeface="Source Sans Pro" panose="020B0503030403020204" pitchFamily="34" charset="0"/>
              <a:ea typeface="Source Sans Pro" panose="020B0503030403020204" pitchFamily="34" charset="0"/>
            </a:endParaRPr>
          </a:p>
          <a:p>
            <a:pPr marL="0" marR="0">
              <a:spcBef>
                <a:spcPts val="0"/>
              </a:spcBef>
              <a:spcAft>
                <a:spcPts val="0"/>
              </a:spcAft>
            </a:pPr>
            <a:r>
              <a:rPr lang="en-US" sz="2000" dirty="0">
                <a:effectLst/>
                <a:latin typeface="Source Sans Pro" panose="020B0503030403020204" pitchFamily="34" charset="0"/>
                <a:ea typeface="Source Sans Pro" panose="020B0503030403020204" pitchFamily="34" charset="0"/>
                <a:hlinkClick r:id="rId3" action="ppaction://hlinksldjump"/>
              </a:rPr>
              <a:t>U.S. Commercial Service</a:t>
            </a:r>
            <a:r>
              <a:rPr lang="en-US" sz="2000" dirty="0">
                <a:latin typeface="Source Sans Pro" panose="020B0503030403020204" pitchFamily="34" charset="0"/>
                <a:ea typeface="Source Sans Pro" panose="020B0503030403020204" pitchFamily="34" charset="0"/>
                <a:hlinkClick r:id="rId3" action="ppaction://hlinksldjump"/>
              </a:rPr>
              <a:t> GDEI </a:t>
            </a:r>
            <a:endParaRPr lang="en-US" sz="2000" dirty="0">
              <a:effectLst/>
              <a:latin typeface="Source Sans Pro" panose="020B0503030403020204" pitchFamily="34" charset="0"/>
              <a:ea typeface="Source Sans Pro" panose="020B0503030403020204" pitchFamily="34" charset="0"/>
            </a:endParaRPr>
          </a:p>
        </p:txBody>
      </p:sp>
      <p:cxnSp>
        <p:nvCxnSpPr>
          <p:cNvPr id="15" name="Straight Connector 14">
            <a:extLst>
              <a:ext uri="{FF2B5EF4-FFF2-40B4-BE49-F238E27FC236}">
                <a16:creationId xmlns:a16="http://schemas.microsoft.com/office/drawing/2014/main" id="{16263FD3-D1ED-4E79-9D5A-4A3B37B89E05}"/>
              </a:ext>
            </a:extLst>
          </p:cNvPr>
          <p:cNvCxnSpPr>
            <a:cxnSpLocks/>
          </p:cNvCxnSpPr>
          <p:nvPr/>
        </p:nvCxnSpPr>
        <p:spPr>
          <a:xfrm flipV="1">
            <a:off x="4242995" y="2076818"/>
            <a:ext cx="0" cy="4522765"/>
          </a:xfrm>
          <a:prstGeom prst="line">
            <a:avLst/>
          </a:prstGeom>
          <a:ln w="19050">
            <a:solidFill>
              <a:srgbClr val="007DB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D6A6CC2-98CC-22F4-E948-93A397EE8711}"/>
              </a:ext>
            </a:extLst>
          </p:cNvPr>
          <p:cNvSpPr txBox="1"/>
          <p:nvPr/>
        </p:nvSpPr>
        <p:spPr>
          <a:xfrm>
            <a:off x="4456908" y="2022959"/>
            <a:ext cx="4705346" cy="4401205"/>
          </a:xfrm>
          <a:prstGeom prst="rect">
            <a:avLst/>
          </a:prstGeom>
          <a:noFill/>
        </p:spPr>
        <p:txBody>
          <a:bodyPr wrap="square" rtlCol="0">
            <a:spAutoFit/>
          </a:bodyPr>
          <a:lstStyle/>
          <a:p>
            <a:r>
              <a:rPr lang="en-US" sz="2000" b="1" dirty="0">
                <a:solidFill>
                  <a:srgbClr val="033572"/>
                </a:solidFill>
                <a:latin typeface="Source Sans Pro" panose="020B0503030403020204" pitchFamily="34" charset="0"/>
                <a:ea typeface="Source Sans Pro" panose="020B0503030403020204" pitchFamily="34" charset="0"/>
              </a:rPr>
              <a:t>Jennifer Krause</a:t>
            </a:r>
          </a:p>
          <a:p>
            <a:r>
              <a:rPr lang="en-US" sz="2000" dirty="0">
                <a:solidFill>
                  <a:srgbClr val="033572"/>
                </a:solidFill>
                <a:latin typeface="Source Sans Pro" panose="020B0503030403020204" pitchFamily="34" charset="0"/>
                <a:ea typeface="Source Sans Pro" panose="020B0503030403020204" pitchFamily="34" charset="0"/>
              </a:rPr>
              <a:t>Channel Operations</a:t>
            </a:r>
          </a:p>
          <a:p>
            <a:r>
              <a:rPr lang="en-US" sz="2000" b="1" dirty="0">
                <a:solidFill>
                  <a:srgbClr val="033572"/>
                </a:solidFill>
                <a:latin typeface="Source Sans Pro" panose="020B0503030403020204" pitchFamily="34" charset="0"/>
                <a:ea typeface="Source Sans Pro" panose="020B0503030403020204" pitchFamily="34" charset="0"/>
              </a:rPr>
              <a:t>EXIM</a:t>
            </a:r>
          </a:p>
          <a:p>
            <a:endParaRPr lang="en-US" sz="2000" dirty="0">
              <a:solidFill>
                <a:srgbClr val="033572"/>
              </a:solidFill>
              <a:latin typeface="Source Sans Pro" panose="020B0503030403020204" pitchFamily="34" charset="0"/>
              <a:ea typeface="Source Sans Pro" panose="020B0503030403020204" pitchFamily="34" charset="0"/>
            </a:endParaRPr>
          </a:p>
          <a:p>
            <a:pPr marL="0" marR="0">
              <a:spcBef>
                <a:spcPts val="0"/>
              </a:spcBef>
              <a:spcAft>
                <a:spcPts val="0"/>
              </a:spcAft>
            </a:pPr>
            <a:r>
              <a:rPr lang="en-US" sz="2000" dirty="0">
                <a:effectLst/>
                <a:latin typeface="Source Sans Pro" panose="020B0503030403020204" pitchFamily="34" charset="0"/>
                <a:ea typeface="Source Sans Pro" panose="020B0503030403020204" pitchFamily="34" charset="0"/>
                <a:hlinkClick r:id="rId4" action="ppaction://hlinksldjump"/>
              </a:rPr>
              <a:t>Intl Company Profile (ICP) Reports</a:t>
            </a:r>
            <a:endParaRPr lang="en-US" sz="2000" dirty="0">
              <a:effectLst/>
              <a:latin typeface="Source Sans Pro" panose="020B0503030403020204" pitchFamily="34" charset="0"/>
              <a:ea typeface="Source Sans Pro" panose="020B0503030403020204" pitchFamily="34" charset="0"/>
            </a:endParaRPr>
          </a:p>
          <a:p>
            <a:pPr marL="0" marR="0">
              <a:spcBef>
                <a:spcPts val="0"/>
              </a:spcBef>
              <a:spcAft>
                <a:spcPts val="0"/>
              </a:spcAft>
            </a:pPr>
            <a:endParaRPr lang="en-US" sz="2000" dirty="0">
              <a:latin typeface="Source Sans Pro" panose="020B0503030403020204" pitchFamily="34" charset="0"/>
              <a:ea typeface="Source Sans Pro" panose="020B0503030403020204" pitchFamily="34" charset="0"/>
            </a:endParaRPr>
          </a:p>
          <a:p>
            <a:pPr marL="0" marR="0">
              <a:spcBef>
                <a:spcPts val="0"/>
              </a:spcBef>
              <a:spcAft>
                <a:spcPts val="0"/>
              </a:spcAft>
            </a:pPr>
            <a:r>
              <a:rPr lang="en-US" sz="2000" dirty="0">
                <a:effectLst/>
                <a:latin typeface="Source Sans Pro" panose="020B0503030403020204" pitchFamily="34" charset="0"/>
                <a:ea typeface="Source Sans Pro" panose="020B0503030403020204" pitchFamily="34" charset="0"/>
                <a:hlinkClick r:id="rId4" action="ppaction://hlinksldjump"/>
              </a:rPr>
              <a:t>Country Commercial Guides</a:t>
            </a:r>
            <a:endParaRPr lang="en-US" sz="2000" dirty="0">
              <a:effectLst/>
              <a:latin typeface="Source Sans Pro" panose="020B0503030403020204" pitchFamily="34" charset="0"/>
              <a:ea typeface="Source Sans Pro" panose="020B0503030403020204" pitchFamily="34" charset="0"/>
            </a:endParaRPr>
          </a:p>
          <a:p>
            <a:pPr marL="0" marR="0">
              <a:spcBef>
                <a:spcPts val="0"/>
              </a:spcBef>
              <a:spcAft>
                <a:spcPts val="0"/>
              </a:spcAft>
            </a:pPr>
            <a:endParaRPr lang="en-US" sz="2000" dirty="0">
              <a:effectLst/>
              <a:latin typeface="Source Sans Pro" panose="020B0503030403020204" pitchFamily="34" charset="0"/>
              <a:ea typeface="Source Sans Pro" panose="020B0503030403020204" pitchFamily="34" charset="0"/>
            </a:endParaRPr>
          </a:p>
          <a:p>
            <a:pPr marL="0" marR="0">
              <a:spcBef>
                <a:spcPts val="0"/>
              </a:spcBef>
              <a:spcAft>
                <a:spcPts val="0"/>
              </a:spcAft>
            </a:pPr>
            <a:r>
              <a:rPr lang="en-US" sz="2000" dirty="0">
                <a:effectLst/>
                <a:latin typeface="Source Sans Pro" panose="020B0503030403020204" pitchFamily="34" charset="0"/>
                <a:ea typeface="Source Sans Pro" panose="020B0503030403020204" pitchFamily="34" charset="0"/>
                <a:hlinkClick r:id="rId5" action="ppaction://hlinksldjump"/>
              </a:rPr>
              <a:t>International Partner Search</a:t>
            </a:r>
            <a:endParaRPr lang="en-US" sz="2000" dirty="0">
              <a:effectLst/>
              <a:latin typeface="Source Sans Pro" panose="020B0503030403020204" pitchFamily="34" charset="0"/>
              <a:ea typeface="Source Sans Pro" panose="020B0503030403020204" pitchFamily="34" charset="0"/>
            </a:endParaRPr>
          </a:p>
          <a:p>
            <a:pPr marL="0" marR="0">
              <a:spcBef>
                <a:spcPts val="0"/>
              </a:spcBef>
              <a:spcAft>
                <a:spcPts val="0"/>
              </a:spcAft>
            </a:pPr>
            <a:endParaRPr lang="en-US" sz="2000" dirty="0">
              <a:effectLst/>
              <a:latin typeface="Source Sans Pro" panose="020B0503030403020204" pitchFamily="34" charset="0"/>
              <a:ea typeface="Source Sans Pro" panose="020B0503030403020204" pitchFamily="34" charset="0"/>
            </a:endParaRPr>
          </a:p>
          <a:p>
            <a:pPr marL="0" marR="0">
              <a:spcBef>
                <a:spcPts val="0"/>
              </a:spcBef>
              <a:spcAft>
                <a:spcPts val="0"/>
              </a:spcAft>
            </a:pPr>
            <a:r>
              <a:rPr lang="en-US" sz="2000" dirty="0">
                <a:effectLst/>
                <a:latin typeface="Source Sans Pro" panose="020B0503030403020204" pitchFamily="34" charset="0"/>
                <a:ea typeface="Source Sans Pro" panose="020B0503030403020204" pitchFamily="34" charset="0"/>
                <a:hlinkClick r:id="rId5" action="ppaction://hlinksldjump"/>
              </a:rPr>
              <a:t>Gold Key Service (GKS)</a:t>
            </a:r>
            <a:endParaRPr lang="en-US" sz="2000" dirty="0">
              <a:effectLst/>
              <a:latin typeface="Source Sans Pro" panose="020B0503030403020204" pitchFamily="34" charset="0"/>
              <a:ea typeface="Source Sans Pro" panose="020B0503030403020204" pitchFamily="34" charset="0"/>
            </a:endParaRPr>
          </a:p>
          <a:p>
            <a:pPr marL="0" marR="0">
              <a:spcBef>
                <a:spcPts val="0"/>
              </a:spcBef>
              <a:spcAft>
                <a:spcPts val="0"/>
              </a:spcAft>
            </a:pPr>
            <a:endParaRPr lang="en-US" sz="2000" dirty="0">
              <a:effectLst/>
              <a:latin typeface="Source Sans Pro" panose="020B0503030403020204" pitchFamily="34" charset="0"/>
              <a:ea typeface="Source Sans Pro" panose="020B0503030403020204" pitchFamily="34" charset="0"/>
            </a:endParaRPr>
          </a:p>
          <a:p>
            <a:pPr marL="0" marR="0">
              <a:spcBef>
                <a:spcPts val="0"/>
              </a:spcBef>
              <a:spcAft>
                <a:spcPts val="0"/>
              </a:spcAft>
            </a:pPr>
            <a:r>
              <a:rPr lang="en-US" sz="2000" dirty="0">
                <a:effectLst/>
                <a:latin typeface="Source Sans Pro" panose="020B0503030403020204" pitchFamily="34" charset="0"/>
                <a:ea typeface="Source Sans Pro" panose="020B0503030403020204" pitchFamily="34" charset="0"/>
                <a:hlinkClick r:id="rId6" action="ppaction://hlinksldjump"/>
              </a:rPr>
              <a:t>STEP Grant can cover these USCS costs </a:t>
            </a:r>
            <a:endParaRPr lang="en-US" sz="2000" dirty="0">
              <a:effectLst/>
              <a:latin typeface="Source Sans Pro" panose="020B0503030403020204" pitchFamily="34" charset="0"/>
              <a:ea typeface="Source Sans Pro" panose="020B0503030403020204" pitchFamily="34" charset="0"/>
            </a:endParaRPr>
          </a:p>
          <a:p>
            <a:pPr marL="0" marR="0">
              <a:spcBef>
                <a:spcPts val="0"/>
              </a:spcBef>
              <a:spcAft>
                <a:spcPts val="0"/>
              </a:spcAft>
            </a:pPr>
            <a:endParaRPr lang="en-US" sz="2000" dirty="0">
              <a:effectLst/>
              <a:latin typeface="Source Sans Pro" panose="020B0503030403020204" pitchFamily="34" charset="0"/>
              <a:ea typeface="Source Sans Pro" panose="020B0503030403020204" pitchFamily="34" charset="0"/>
            </a:endParaRPr>
          </a:p>
        </p:txBody>
      </p:sp>
      <p:pic>
        <p:nvPicPr>
          <p:cNvPr id="12" name="EXIM Logo">
            <a:extLst>
              <a:ext uri="{FF2B5EF4-FFF2-40B4-BE49-F238E27FC236}">
                <a16:creationId xmlns:a16="http://schemas.microsoft.com/office/drawing/2014/main" id="{9C6C12E5-E308-F2B3-78B8-37A9639E23C2}"/>
              </a:ext>
            </a:extLst>
          </p:cNvPr>
          <p:cNvPicPr/>
          <p:nvPr/>
        </p:nvPicPr>
        <p:blipFill>
          <a:blip r:embed="rId7" cstate="print"/>
          <a:stretch>
            <a:fillRect/>
          </a:stretch>
        </p:blipFill>
        <p:spPr>
          <a:xfrm>
            <a:off x="10911186" y="1069690"/>
            <a:ext cx="866171" cy="515710"/>
          </a:xfrm>
          <a:prstGeom prst="rect">
            <a:avLst/>
          </a:prstGeom>
        </p:spPr>
      </p:pic>
      <p:cxnSp>
        <p:nvCxnSpPr>
          <p:cNvPr id="9" name="Straight Connector 8">
            <a:extLst>
              <a:ext uri="{FF2B5EF4-FFF2-40B4-BE49-F238E27FC236}">
                <a16:creationId xmlns:a16="http://schemas.microsoft.com/office/drawing/2014/main" id="{845F5F0F-BDBE-45E4-05E4-D7D598BDB7A8}"/>
              </a:ext>
            </a:extLst>
          </p:cNvPr>
          <p:cNvCxnSpPr>
            <a:cxnSpLocks/>
          </p:cNvCxnSpPr>
          <p:nvPr/>
        </p:nvCxnSpPr>
        <p:spPr>
          <a:xfrm flipV="1">
            <a:off x="8929295" y="2086343"/>
            <a:ext cx="0" cy="4522765"/>
          </a:xfrm>
          <a:prstGeom prst="line">
            <a:avLst/>
          </a:prstGeom>
          <a:ln w="19050">
            <a:solidFill>
              <a:srgbClr val="007DB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4691527-7608-EA72-CB9F-BDFAC9BE5DA0}"/>
              </a:ext>
            </a:extLst>
          </p:cNvPr>
          <p:cNvSpPr txBox="1"/>
          <p:nvPr/>
        </p:nvSpPr>
        <p:spPr>
          <a:xfrm>
            <a:off x="9001125" y="2013434"/>
            <a:ext cx="3095605" cy="2246769"/>
          </a:xfrm>
          <a:prstGeom prst="rect">
            <a:avLst/>
          </a:prstGeom>
          <a:noFill/>
        </p:spPr>
        <p:txBody>
          <a:bodyPr wrap="square" rtlCol="0">
            <a:spAutoFit/>
          </a:bodyPr>
          <a:lstStyle/>
          <a:p>
            <a:r>
              <a:rPr lang="en-US" sz="2000" b="1" dirty="0">
                <a:solidFill>
                  <a:srgbClr val="033572"/>
                </a:solidFill>
                <a:latin typeface="Source Sans Pro" panose="020B0503030403020204" pitchFamily="34" charset="0"/>
              </a:rPr>
              <a:t>Justine Shank</a:t>
            </a:r>
          </a:p>
          <a:p>
            <a:pPr marL="0" marR="0">
              <a:spcBef>
                <a:spcPts val="0"/>
              </a:spcBef>
              <a:spcAft>
                <a:spcPts val="0"/>
              </a:spcAft>
            </a:pPr>
            <a:r>
              <a:rPr lang="en-US" sz="2000" dirty="0">
                <a:solidFill>
                  <a:srgbClr val="002060"/>
                </a:solidFill>
                <a:effectLst/>
                <a:latin typeface="Source Sans Pro" panose="020B0503030403020204" pitchFamily="34" charset="0"/>
                <a:ea typeface="Source Sans Pro" panose="020B0503030403020204" pitchFamily="34" charset="0"/>
              </a:rPr>
              <a:t>Outreach &amp; Education</a:t>
            </a:r>
          </a:p>
          <a:p>
            <a:pPr marL="0" marR="0">
              <a:spcBef>
                <a:spcPts val="0"/>
              </a:spcBef>
              <a:spcAft>
                <a:spcPts val="0"/>
              </a:spcAft>
            </a:pPr>
            <a:r>
              <a:rPr lang="en-US" sz="2000" b="1" dirty="0">
                <a:solidFill>
                  <a:srgbClr val="002060"/>
                </a:solidFill>
                <a:latin typeface="Source Sans Pro" panose="020B0503030403020204" pitchFamily="34" charset="0"/>
                <a:ea typeface="Source Sans Pro" panose="020B0503030403020204" pitchFamily="34" charset="0"/>
              </a:rPr>
              <a:t>EXIM</a:t>
            </a:r>
          </a:p>
          <a:p>
            <a:pPr marL="0" marR="0">
              <a:spcBef>
                <a:spcPts val="0"/>
              </a:spcBef>
              <a:spcAft>
                <a:spcPts val="0"/>
              </a:spcAft>
            </a:pPr>
            <a:endParaRPr lang="en-US" sz="2000" b="1" dirty="0">
              <a:solidFill>
                <a:srgbClr val="002060"/>
              </a:solidFill>
              <a:latin typeface="Source Sans Pro" panose="020B0503030403020204" pitchFamily="34" charset="0"/>
              <a:ea typeface="Source Sans Pro" panose="020B0503030403020204" pitchFamily="34" charset="0"/>
            </a:endParaRPr>
          </a:p>
          <a:p>
            <a:pPr marL="0" marR="0">
              <a:spcBef>
                <a:spcPts val="0"/>
              </a:spcBef>
              <a:spcAft>
                <a:spcPts val="0"/>
              </a:spcAft>
            </a:pPr>
            <a:r>
              <a:rPr lang="en-US" sz="2000" dirty="0">
                <a:solidFill>
                  <a:srgbClr val="002060"/>
                </a:solidFill>
                <a:latin typeface="Source Sans Pro" panose="020B0503030403020204" pitchFamily="34" charset="0"/>
                <a:ea typeface="Source Sans Pro" panose="020B0503030403020204" pitchFamily="34" charset="0"/>
                <a:hlinkClick r:id="rId8" action="ppaction://hlinksldjump"/>
              </a:rPr>
              <a:t>EXIM Blog</a:t>
            </a:r>
            <a:r>
              <a:rPr lang="en-US" sz="2000" dirty="0">
                <a:solidFill>
                  <a:srgbClr val="002060"/>
                </a:solidFill>
                <a:latin typeface="Source Sans Pro" panose="020B0503030403020204" pitchFamily="34" charset="0"/>
                <a:ea typeface="Source Sans Pro" panose="020B0503030403020204" pitchFamily="34" charset="0"/>
              </a:rPr>
              <a:t>!</a:t>
            </a:r>
          </a:p>
          <a:p>
            <a:endParaRPr lang="en-US" sz="2000" b="1" dirty="0">
              <a:solidFill>
                <a:srgbClr val="033572"/>
              </a:solidFill>
              <a:latin typeface="Source Sans Pro" panose="020B0503030403020204" pitchFamily="34" charset="0"/>
            </a:endParaRPr>
          </a:p>
          <a:p>
            <a:endParaRPr lang="en-US" sz="2000" b="1" dirty="0">
              <a:effectLst/>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084007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1668780"/>
          </a:xfrm>
          <a:custGeom>
            <a:avLst/>
            <a:gdLst/>
            <a:ahLst/>
            <a:cxnLst/>
            <a:rect l="l" t="t" r="r" b="b"/>
            <a:pathLst>
              <a:path w="12192000" h="1668780">
                <a:moveTo>
                  <a:pt x="0" y="1668779"/>
                </a:moveTo>
                <a:lnTo>
                  <a:pt x="12192000" y="1668779"/>
                </a:lnTo>
                <a:lnTo>
                  <a:pt x="12192000" y="0"/>
                </a:lnTo>
                <a:lnTo>
                  <a:pt x="0" y="0"/>
                </a:lnTo>
                <a:lnTo>
                  <a:pt x="0" y="1668779"/>
                </a:lnTo>
                <a:close/>
              </a:path>
            </a:pathLst>
          </a:custGeom>
          <a:solidFill>
            <a:srgbClr val="82C341"/>
          </a:solidFill>
        </p:spPr>
        <p:txBody>
          <a:bodyPr wrap="square" lIns="0" tIns="0" rIns="0" bIns="0" rtlCol="0"/>
          <a:lstStyle/>
          <a:p>
            <a:endParaRPr/>
          </a:p>
        </p:txBody>
      </p:sp>
      <p:sp>
        <p:nvSpPr>
          <p:cNvPr id="3" name="object 3"/>
          <p:cNvSpPr txBox="1"/>
          <p:nvPr/>
        </p:nvSpPr>
        <p:spPr>
          <a:xfrm>
            <a:off x="4572000" y="493828"/>
            <a:ext cx="5048250" cy="628377"/>
          </a:xfrm>
          <a:prstGeom prst="rect">
            <a:avLst/>
          </a:prstGeom>
        </p:spPr>
        <p:txBody>
          <a:bodyPr vert="horz" wrap="square" lIns="0" tIns="12700" rIns="0" bIns="0" rtlCol="0">
            <a:spAutoFit/>
          </a:bodyPr>
          <a:lstStyle/>
          <a:p>
            <a:pPr algn="ctr"/>
            <a:r>
              <a:rPr lang="en-US" sz="2000" dirty="0">
                <a:solidFill>
                  <a:srgbClr val="002060"/>
                </a:solidFill>
                <a:latin typeface="Source Sans Pro" panose="020B0503030403020204" pitchFamily="34" charset="0"/>
                <a:ea typeface="Source Sans Pro" panose="020B0503030403020204" pitchFamily="34" charset="0"/>
              </a:rPr>
              <a:t>An EXIM sister-agency, with a presence in over 80 countries (including 100 offices in the U.S.A.)</a:t>
            </a:r>
          </a:p>
        </p:txBody>
      </p:sp>
      <p:pic>
        <p:nvPicPr>
          <p:cNvPr id="34" name="object 34"/>
          <p:cNvPicPr/>
          <p:nvPr/>
        </p:nvPicPr>
        <p:blipFill>
          <a:blip r:embed="rId2" cstate="print"/>
          <a:stretch>
            <a:fillRect/>
          </a:stretch>
        </p:blipFill>
        <p:spPr>
          <a:xfrm>
            <a:off x="11023092" y="257008"/>
            <a:ext cx="872613" cy="520231"/>
          </a:xfrm>
          <a:prstGeom prst="rect">
            <a:avLst/>
          </a:prstGeom>
        </p:spPr>
      </p:pic>
      <p:pic>
        <p:nvPicPr>
          <p:cNvPr id="35" name="Picture 34">
            <a:extLst>
              <a:ext uri="{FF2B5EF4-FFF2-40B4-BE49-F238E27FC236}">
                <a16:creationId xmlns:a16="http://schemas.microsoft.com/office/drawing/2014/main" id="{137F44E1-57DC-FE59-7C0F-A71BC1085446}"/>
              </a:ext>
            </a:extLst>
          </p:cNvPr>
          <p:cNvPicPr>
            <a:picLocks noChangeAspect="1"/>
          </p:cNvPicPr>
          <p:nvPr/>
        </p:nvPicPr>
        <p:blipFill>
          <a:blip r:embed="rId3"/>
          <a:stretch>
            <a:fillRect/>
          </a:stretch>
        </p:blipFill>
        <p:spPr>
          <a:xfrm>
            <a:off x="698778" y="1783636"/>
            <a:ext cx="11007447" cy="4817356"/>
          </a:xfrm>
          <a:prstGeom prst="rect">
            <a:avLst/>
          </a:prstGeom>
        </p:spPr>
      </p:pic>
      <p:pic>
        <p:nvPicPr>
          <p:cNvPr id="38" name="Picture 37">
            <a:extLst>
              <a:ext uri="{FF2B5EF4-FFF2-40B4-BE49-F238E27FC236}">
                <a16:creationId xmlns:a16="http://schemas.microsoft.com/office/drawing/2014/main" id="{48F584D4-D6C2-BD55-0327-9B984A91F901}"/>
              </a:ext>
            </a:extLst>
          </p:cNvPr>
          <p:cNvPicPr>
            <a:picLocks noChangeAspect="1"/>
          </p:cNvPicPr>
          <p:nvPr/>
        </p:nvPicPr>
        <p:blipFill>
          <a:blip r:embed="rId4"/>
          <a:stretch>
            <a:fillRect/>
          </a:stretch>
        </p:blipFill>
        <p:spPr>
          <a:xfrm>
            <a:off x="373459" y="257008"/>
            <a:ext cx="2795700" cy="123751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6" name="Rectangle 5"/>
          <p:cNvSpPr/>
          <p:nvPr/>
        </p:nvSpPr>
        <p:spPr>
          <a:xfrm>
            <a:off x="0" y="6354793"/>
            <a:ext cx="12192000" cy="503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9" name="TextBox 8"/>
          <p:cNvSpPr txBox="1"/>
          <p:nvPr/>
        </p:nvSpPr>
        <p:spPr>
          <a:xfrm>
            <a:off x="3645776" y="2177374"/>
            <a:ext cx="5583623" cy="2169825"/>
          </a:xfrm>
          <a:prstGeom prst="rect">
            <a:avLst/>
          </a:prstGeom>
          <a:noFill/>
        </p:spPr>
        <p:txBody>
          <a:bodyPr wrap="square" rtlCol="0">
            <a:spAutoFit/>
          </a:bodyPr>
          <a:lstStyle/>
          <a:p>
            <a:pPr algn="ctr"/>
            <a:r>
              <a:rPr lang="en-US" sz="4500" dirty="0">
                <a:solidFill>
                  <a:schemeClr val="bg1"/>
                </a:solidFill>
                <a:latin typeface="Source Sans Pro" panose="020B0503030403020204" pitchFamily="34" charset="0"/>
                <a:ea typeface="Source Sans Pro" panose="020B0503030403020204" pitchFamily="34" charset="0"/>
              </a:rPr>
              <a:t>Supporting your export </a:t>
            </a:r>
            <a:r>
              <a:rPr lang="en-US" sz="4500" b="1" dirty="0">
                <a:solidFill>
                  <a:schemeClr val="bg1"/>
                </a:solidFill>
                <a:latin typeface="Source Sans Pro" panose="020B0503030403020204" pitchFamily="34" charset="0"/>
                <a:ea typeface="Source Sans Pro" panose="020B0503030403020204" pitchFamily="34" charset="0"/>
              </a:rPr>
              <a:t>growth</a:t>
            </a:r>
            <a:r>
              <a:rPr lang="en-US" sz="4500" dirty="0">
                <a:solidFill>
                  <a:schemeClr val="bg1"/>
                </a:solidFill>
                <a:latin typeface="Source Sans Pro" panose="020B0503030403020204" pitchFamily="34" charset="0"/>
                <a:ea typeface="Source Sans Pro" panose="020B0503030403020204" pitchFamily="34" charset="0"/>
              </a:rPr>
              <a:t> every step of the way.</a:t>
            </a:r>
          </a:p>
        </p:txBody>
      </p:sp>
      <p:sp>
        <p:nvSpPr>
          <p:cNvPr id="4" name="object 2">
            <a:extLst>
              <a:ext uri="{FF2B5EF4-FFF2-40B4-BE49-F238E27FC236}">
                <a16:creationId xmlns:a16="http://schemas.microsoft.com/office/drawing/2014/main" id="{1022F84F-44E7-F843-D394-5A68EBAD2318}"/>
              </a:ext>
            </a:extLst>
          </p:cNvPr>
          <p:cNvSpPr/>
          <p:nvPr/>
        </p:nvSpPr>
        <p:spPr>
          <a:xfrm>
            <a:off x="0" y="-1"/>
            <a:ext cx="5663565" cy="6858000"/>
          </a:xfrm>
          <a:custGeom>
            <a:avLst/>
            <a:gdLst/>
            <a:ahLst/>
            <a:cxnLst/>
            <a:rect l="l" t="t" r="r" b="b"/>
            <a:pathLst>
              <a:path w="5663565" h="6858000">
                <a:moveTo>
                  <a:pt x="5663184" y="0"/>
                </a:moveTo>
                <a:lnTo>
                  <a:pt x="0" y="0"/>
                </a:lnTo>
                <a:lnTo>
                  <a:pt x="0" y="6858000"/>
                </a:lnTo>
                <a:lnTo>
                  <a:pt x="5663184" y="6858000"/>
                </a:lnTo>
                <a:lnTo>
                  <a:pt x="5663184" y="0"/>
                </a:lnTo>
                <a:close/>
              </a:path>
            </a:pathLst>
          </a:custGeom>
          <a:solidFill>
            <a:srgbClr val="82C341"/>
          </a:solidFill>
        </p:spPr>
        <p:txBody>
          <a:bodyPr wrap="square" lIns="0" tIns="0" rIns="0" bIns="0" rtlCol="0"/>
          <a:lstStyle/>
          <a:p>
            <a:endParaRPr lang="en-US" dirty="0"/>
          </a:p>
        </p:txBody>
      </p:sp>
      <p:sp>
        <p:nvSpPr>
          <p:cNvPr id="8" name="Rectangle 7"/>
          <p:cNvSpPr/>
          <p:nvPr/>
        </p:nvSpPr>
        <p:spPr>
          <a:xfrm>
            <a:off x="0" y="2207173"/>
            <a:ext cx="7291552" cy="289544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Source Sans Pro" panose="020B0503030403020204" pitchFamily="34" charset="0"/>
                <a:ea typeface="Source Sans Pro" panose="020B0503030403020204" pitchFamily="34" charset="0"/>
              </a:rPr>
              <a:t>Supporting your export </a:t>
            </a:r>
            <a:r>
              <a:rPr lang="en-US" sz="2400" b="1" dirty="0">
                <a:solidFill>
                  <a:schemeClr val="bg1"/>
                </a:solidFill>
                <a:latin typeface="Source Sans Pro" panose="020B0503030403020204" pitchFamily="34" charset="0"/>
                <a:ea typeface="Source Sans Pro" panose="020B0503030403020204" pitchFamily="34" charset="0"/>
              </a:rPr>
              <a:t>growth</a:t>
            </a:r>
            <a:r>
              <a:rPr lang="en-US" sz="2400" dirty="0">
                <a:solidFill>
                  <a:schemeClr val="bg1"/>
                </a:solidFill>
                <a:latin typeface="Source Sans Pro" panose="020B0503030403020204" pitchFamily="34" charset="0"/>
                <a:ea typeface="Source Sans Pro" panose="020B0503030403020204" pitchFamily="34" charset="0"/>
              </a:rPr>
              <a:t> every </a:t>
            </a:r>
          </a:p>
          <a:p>
            <a:r>
              <a:rPr lang="en-US" sz="2400" dirty="0">
                <a:solidFill>
                  <a:schemeClr val="bg1"/>
                </a:solidFill>
                <a:latin typeface="Source Sans Pro" panose="020B0503030403020204" pitchFamily="34" charset="0"/>
                <a:ea typeface="Source Sans Pro" panose="020B0503030403020204" pitchFamily="34" charset="0"/>
              </a:rPr>
              <a:t>step of the way.</a:t>
            </a:r>
          </a:p>
          <a:p>
            <a:pPr algn="ctr"/>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3575" y="-160815"/>
            <a:ext cx="7136238" cy="6985910"/>
          </a:xfrm>
          <a:prstGeom prst="rect">
            <a:avLst/>
          </a:prstGeom>
        </p:spPr>
      </p:pic>
      <p:sp>
        <p:nvSpPr>
          <p:cNvPr id="5" name="TextBox 4">
            <a:extLst>
              <a:ext uri="{FF2B5EF4-FFF2-40B4-BE49-F238E27FC236}">
                <a16:creationId xmlns:a16="http://schemas.microsoft.com/office/drawing/2014/main" id="{C0CEF8C0-10A1-2B9E-7488-B67EBED23174}"/>
              </a:ext>
            </a:extLst>
          </p:cNvPr>
          <p:cNvSpPr txBox="1"/>
          <p:nvPr/>
        </p:nvSpPr>
        <p:spPr>
          <a:xfrm>
            <a:off x="6184909" y="6241468"/>
            <a:ext cx="5979522" cy="646331"/>
          </a:xfrm>
          <a:prstGeom prst="rect">
            <a:avLst/>
          </a:prstGeom>
          <a:noFill/>
        </p:spPr>
        <p:txBody>
          <a:bodyPr wrap="none" rtlCol="0">
            <a:spAutoFit/>
          </a:bodyPr>
          <a:lstStyle/>
          <a:p>
            <a:r>
              <a:rPr lang="en-US" sz="1800" b="1" dirty="0">
                <a:solidFill>
                  <a:schemeClr val="tx1">
                    <a:lumMod val="50000"/>
                    <a:lumOff val="50000"/>
                  </a:schemeClr>
                </a:solidFill>
                <a:latin typeface="Source Sans Pro" panose="020B0503030403020204" pitchFamily="34" charset="0"/>
                <a:ea typeface="Source Sans Pro" panose="020B0503030403020204" pitchFamily="34" charset="0"/>
              </a:rPr>
              <a:t>U.S. Department of Commerce | U.S. Commercial Service </a:t>
            </a:r>
          </a:p>
          <a:p>
            <a:endParaRPr lang="en-US" b="1" dirty="0"/>
          </a:p>
        </p:txBody>
      </p:sp>
      <p:pic>
        <p:nvPicPr>
          <p:cNvPr id="10" name="object 15">
            <a:extLst>
              <a:ext uri="{FF2B5EF4-FFF2-40B4-BE49-F238E27FC236}">
                <a16:creationId xmlns:a16="http://schemas.microsoft.com/office/drawing/2014/main" id="{DA903D4E-BCB9-3626-2975-E7C32EB84154}"/>
              </a:ext>
            </a:extLst>
          </p:cNvPr>
          <p:cNvPicPr/>
          <p:nvPr/>
        </p:nvPicPr>
        <p:blipFill>
          <a:blip r:embed="rId4" cstate="print"/>
          <a:stretch>
            <a:fillRect/>
          </a:stretch>
        </p:blipFill>
        <p:spPr>
          <a:xfrm>
            <a:off x="11027664" y="255915"/>
            <a:ext cx="867979" cy="517039"/>
          </a:xfrm>
          <a:prstGeom prst="rect">
            <a:avLst/>
          </a:prstGeom>
        </p:spPr>
      </p:pic>
    </p:spTree>
    <p:extLst>
      <p:ext uri="{BB962C8B-B14F-4D97-AF65-F5344CB8AC3E}">
        <p14:creationId xmlns:p14="http://schemas.microsoft.com/office/powerpoint/2010/main" val="56095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27B61-D0D5-4F4E-9B3A-30383ADC4441}"/>
              </a:ext>
            </a:extLst>
          </p:cNvPr>
          <p:cNvSpPr>
            <a:spLocks noGrp="1"/>
          </p:cNvSpPr>
          <p:nvPr>
            <p:ph type="title"/>
          </p:nvPr>
        </p:nvSpPr>
        <p:spPr>
          <a:xfrm>
            <a:off x="5558731" y="148070"/>
            <a:ext cx="6257225" cy="745686"/>
          </a:xfrm>
        </p:spPr>
        <p:txBody>
          <a:bodyPr>
            <a:normAutofit/>
          </a:bodyPr>
          <a:lstStyle/>
          <a:p>
            <a:r>
              <a:rPr lang="en-US" sz="3600" b="1" dirty="0">
                <a:solidFill>
                  <a:srgbClr val="063163"/>
                </a:solidFill>
                <a:latin typeface="Source Sans Pro" panose="020B0503030403020204" pitchFamily="34" charset="0"/>
                <a:ea typeface="Source Sans Pro" panose="020B0503030403020204" pitchFamily="34" charset="0"/>
                <a:cs typeface="Open Sans" panose="020B0606030504020204" pitchFamily="34" charset="0"/>
              </a:rPr>
              <a:t>Market Intelligence</a:t>
            </a:r>
            <a:endParaRPr lang="en-US" sz="4800" b="1" dirty="0">
              <a:solidFill>
                <a:srgbClr val="063163"/>
              </a:solidFill>
              <a:latin typeface="Source Sans Pro" panose="020B0503030403020204" pitchFamily="34" charset="0"/>
              <a:ea typeface="Source Sans Pro" panose="020B0503030403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6379943C-9D0E-44FF-B9C8-5D48E64DB880}"/>
              </a:ext>
            </a:extLst>
          </p:cNvPr>
          <p:cNvSpPr/>
          <p:nvPr/>
        </p:nvSpPr>
        <p:spPr>
          <a:xfrm>
            <a:off x="4963470" y="4181525"/>
            <a:ext cx="6523680" cy="2062103"/>
          </a:xfrm>
          <a:prstGeom prst="rect">
            <a:avLst/>
          </a:prstGeom>
        </p:spPr>
        <p:txBody>
          <a:bodyPr wrap="square">
            <a:spAutoFit/>
          </a:bodyPr>
          <a:lstStyle/>
          <a:p>
            <a:r>
              <a:rPr lang="en-US" sz="1600" dirty="0">
                <a:solidFill>
                  <a:srgbClr val="063163"/>
                </a:solidFill>
                <a:latin typeface="Source Sans Pro" panose="020B0503030403020204" pitchFamily="34" charset="0"/>
                <a:ea typeface="Source Sans Pro" panose="020B0503030403020204" pitchFamily="34" charset="0"/>
                <a:cs typeface="Open Sans" panose="020B0606030504020204" pitchFamily="34" charset="0"/>
                <a:hlinkClick r:id="rId3"/>
              </a:rPr>
              <a:t>Country Commercial Guides</a:t>
            </a:r>
            <a:endParaRPr lang="en-US" sz="1600" dirty="0">
              <a:solidFill>
                <a:srgbClr val="063163"/>
              </a:solidFill>
              <a:latin typeface="Source Sans Pro" panose="020B0503030403020204" pitchFamily="34" charset="0"/>
              <a:ea typeface="Source Sans Pro" panose="020B0503030403020204" pitchFamily="34" charset="0"/>
              <a:cs typeface="Open Sans" panose="020B0606030504020204" pitchFamily="34" charset="0"/>
            </a:endParaRPr>
          </a:p>
          <a:p>
            <a:pPr algn="just"/>
            <a:r>
              <a:rPr lang="en-US" sz="1600" dirty="0">
                <a:solidFill>
                  <a:schemeClr val="accent4">
                    <a:lumMod val="25000"/>
                  </a:schemeClr>
                </a:solidFill>
                <a:latin typeface="Source Sans Pro" panose="020B0503030403020204" pitchFamily="34" charset="0"/>
                <a:ea typeface="Source Sans Pro" panose="020B0503030403020204" pitchFamily="34" charset="0"/>
                <a:cs typeface="Open Sans" panose="020B0606030504020204" pitchFamily="34" charset="0"/>
              </a:rPr>
              <a:t>Prepared by trade and industry experts, Country Commercial Guides provide information on market conditions, opportunities, regulations and business customs for over 125 countries. Country Commercial Guides detail important factors to help you decide if a market is right for your product or service.</a:t>
            </a:r>
          </a:p>
          <a:p>
            <a:pPr algn="just"/>
            <a:endParaRPr lang="en-US" sz="1600" dirty="0">
              <a:solidFill>
                <a:schemeClr val="accent4">
                  <a:lumMod val="25000"/>
                </a:schemeClr>
              </a:solidFill>
              <a:latin typeface="Source Sans Pro" panose="020B0503030403020204" pitchFamily="34" charset="0"/>
              <a:ea typeface="Source Sans Pro" panose="020B0503030403020204" pitchFamily="34" charset="0"/>
              <a:cs typeface="Open Sans" panose="020B0606030504020204" pitchFamily="34" charset="0"/>
            </a:endParaRPr>
          </a:p>
          <a:p>
            <a:pPr algn="just"/>
            <a:r>
              <a:rPr lang="en-US" sz="1600" dirty="0">
                <a:solidFill>
                  <a:schemeClr val="accent4">
                    <a:lumMod val="25000"/>
                  </a:schemeClr>
                </a:solidFill>
                <a:latin typeface="Source Sans Pro" panose="020B0503030403020204" pitchFamily="34" charset="0"/>
                <a:ea typeface="Source Sans Pro" panose="020B0503030403020204" pitchFamily="34" charset="0"/>
                <a:cs typeface="Open Sans" panose="020B0606030504020204" pitchFamily="34" charset="0"/>
              </a:rPr>
              <a:t>There is no fee to access these guides.</a:t>
            </a:r>
          </a:p>
        </p:txBody>
      </p:sp>
      <p:pic>
        <p:nvPicPr>
          <p:cNvPr id="12" name="Picture 11">
            <a:extLst>
              <a:ext uri="{FF2B5EF4-FFF2-40B4-BE49-F238E27FC236}">
                <a16:creationId xmlns:a16="http://schemas.microsoft.com/office/drawing/2014/main" id="{DB2814E0-A738-46ED-A306-D0713CD86C4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4806530" y="79035"/>
            <a:ext cx="752201" cy="814721"/>
          </a:xfrm>
          <a:prstGeom prst="rect">
            <a:avLst/>
          </a:prstGeom>
        </p:spPr>
      </p:pic>
      <p:sp>
        <p:nvSpPr>
          <p:cNvPr id="14" name="Rectangle 13">
            <a:extLst>
              <a:ext uri="{FF2B5EF4-FFF2-40B4-BE49-F238E27FC236}">
                <a16:creationId xmlns:a16="http://schemas.microsoft.com/office/drawing/2014/main" id="{30114351-834E-4986-AECA-6EDC11F19D2F}"/>
              </a:ext>
            </a:extLst>
          </p:cNvPr>
          <p:cNvSpPr/>
          <p:nvPr/>
        </p:nvSpPr>
        <p:spPr>
          <a:xfrm>
            <a:off x="4963470" y="1013506"/>
            <a:ext cx="6523680" cy="3046988"/>
          </a:xfrm>
          <a:prstGeom prst="rect">
            <a:avLst/>
          </a:prstGeom>
        </p:spPr>
        <p:txBody>
          <a:bodyPr wrap="square">
            <a:spAutoFit/>
          </a:bodyPr>
          <a:lstStyle/>
          <a:p>
            <a:r>
              <a:rPr lang="en-US" sz="1600" dirty="0">
                <a:solidFill>
                  <a:srgbClr val="063163"/>
                </a:solidFill>
                <a:latin typeface="Source Sans Pro" panose="020B0503030403020204" pitchFamily="34" charset="0"/>
                <a:ea typeface="Source Sans Pro" panose="020B0503030403020204" pitchFamily="34" charset="0"/>
                <a:cs typeface="Open Sans" panose="020B0606030504020204" pitchFamily="34" charset="0"/>
                <a:hlinkClick r:id="rId5"/>
              </a:rPr>
              <a:t>International Company Profile</a:t>
            </a:r>
            <a:endParaRPr lang="en-US" sz="1600" dirty="0">
              <a:solidFill>
                <a:srgbClr val="063163"/>
              </a:solidFill>
              <a:latin typeface="Source Sans Pro" panose="020B0503030403020204" pitchFamily="34" charset="0"/>
              <a:ea typeface="Source Sans Pro" panose="020B0503030403020204" pitchFamily="34" charset="0"/>
              <a:cs typeface="Open Sans" panose="020B0606030504020204" pitchFamily="34" charset="0"/>
            </a:endParaRPr>
          </a:p>
          <a:p>
            <a:pPr algn="just"/>
            <a:r>
              <a:rPr lang="en-US" sz="1600" dirty="0">
                <a:solidFill>
                  <a:schemeClr val="accent4">
                    <a:lumMod val="25000"/>
                  </a:schemeClr>
                </a:solidFill>
                <a:latin typeface="Source Sans Pro" panose="020B0503030403020204" pitchFamily="34" charset="0"/>
                <a:ea typeface="Source Sans Pro" panose="020B0503030403020204" pitchFamily="34" charset="0"/>
                <a:cs typeface="Open Sans" panose="020B0606030504020204" pitchFamily="34" charset="0"/>
              </a:rPr>
              <a:t>The ICP provides U.S. companies with a comprehensive background report and full analysis on a speciﬁc foreign company. Reports provide general business information, background and product information, key ofﬁcials, references contacted by ITA, ﬁnancial data/credit worthiness, reputation, results of site visits and interviews with principals; information sources consulted in preparing the report. </a:t>
            </a:r>
          </a:p>
          <a:p>
            <a:pPr algn="just"/>
            <a:endParaRPr lang="en-US" sz="1600" dirty="0">
              <a:solidFill>
                <a:schemeClr val="accent4">
                  <a:lumMod val="25000"/>
                </a:schemeClr>
              </a:solidFill>
              <a:effectLst/>
              <a:latin typeface="Source Sans Pro" panose="020B0503030403020204" pitchFamily="34" charset="0"/>
              <a:ea typeface="Source Sans Pro" panose="020B0503030403020204" pitchFamily="34" charset="0"/>
              <a:cs typeface="Open Sans" panose="020B0606030504020204" pitchFamily="34" charset="0"/>
            </a:endParaRPr>
          </a:p>
          <a:p>
            <a:pPr algn="just"/>
            <a:r>
              <a:rPr lang="en-US" sz="1600" dirty="0">
                <a:effectLst/>
                <a:latin typeface="Source Sans Pro" panose="020B0503030403020204" pitchFamily="34" charset="0"/>
                <a:ea typeface="Source Sans Pro" panose="020B0503030403020204" pitchFamily="34" charset="0"/>
              </a:rPr>
              <a:t>The fee for an International Company Profile “Full” can range from $700 to 2,000 depending on company size ($700 for small companies, $1,200 for medium companies, and $2,000 for large companies)</a:t>
            </a:r>
          </a:p>
          <a:p>
            <a:pPr algn="just"/>
            <a:endParaRPr lang="en-US" sz="1600" dirty="0">
              <a:solidFill>
                <a:schemeClr val="accent4">
                  <a:lumMod val="25000"/>
                </a:schemeClr>
              </a:solidFill>
              <a:latin typeface="Source Sans Pro" panose="020B0503030403020204" pitchFamily="34" charset="0"/>
              <a:ea typeface="Source Sans Pro" panose="020B0503030403020204" pitchFamily="34" charset="0"/>
              <a:cs typeface="Open Sans" panose="020B0606030504020204" pitchFamily="34" charset="0"/>
            </a:endParaRPr>
          </a:p>
        </p:txBody>
      </p:sp>
      <p:pic>
        <p:nvPicPr>
          <p:cNvPr id="17" name="Picture 16" descr="A picture containing indoor, laptop, person, computer&#10;&#10;Description automatically generated">
            <a:extLst>
              <a:ext uri="{FF2B5EF4-FFF2-40B4-BE49-F238E27FC236}">
                <a16:creationId xmlns:a16="http://schemas.microsoft.com/office/drawing/2014/main" id="{C7B3A1E9-2FE3-4B7C-B294-66F60A9E1298}"/>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a:ext>
            </a:extLst>
          </a:blip>
          <a:srcRect/>
          <a:stretch/>
        </p:blipFill>
        <p:spPr>
          <a:xfrm>
            <a:off x="0" y="0"/>
            <a:ext cx="4510762" cy="6858000"/>
          </a:xfrm>
          <a:prstGeom prst="rect">
            <a:avLst/>
          </a:prstGeom>
        </p:spPr>
      </p:pic>
      <p:sp>
        <p:nvSpPr>
          <p:cNvPr id="11" name="Rectangle 10">
            <a:extLst>
              <a:ext uri="{FF2B5EF4-FFF2-40B4-BE49-F238E27FC236}">
                <a16:creationId xmlns:a16="http://schemas.microsoft.com/office/drawing/2014/main" id="{BEBB261F-AF0B-4E39-950B-C9457FF3EBFA}"/>
              </a:ext>
            </a:extLst>
          </p:cNvPr>
          <p:cNvSpPr/>
          <p:nvPr/>
        </p:nvSpPr>
        <p:spPr>
          <a:xfrm>
            <a:off x="0" y="6271583"/>
            <a:ext cx="12192000" cy="586417"/>
          </a:xfrm>
          <a:prstGeom prst="rect">
            <a:avLst/>
          </a:prstGeom>
          <a:solidFill>
            <a:srgbClr val="063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6" name="TextBox 15">
            <a:extLst>
              <a:ext uri="{FF2B5EF4-FFF2-40B4-BE49-F238E27FC236}">
                <a16:creationId xmlns:a16="http://schemas.microsoft.com/office/drawing/2014/main" id="{146AC3A4-5AD7-4031-B976-E936A0D6B089}"/>
              </a:ext>
            </a:extLst>
          </p:cNvPr>
          <p:cNvSpPr txBox="1"/>
          <p:nvPr/>
        </p:nvSpPr>
        <p:spPr>
          <a:xfrm>
            <a:off x="224598" y="6433986"/>
            <a:ext cx="3908213" cy="253916"/>
          </a:xfrm>
          <a:prstGeom prst="rect">
            <a:avLst/>
          </a:prstGeom>
          <a:noFill/>
        </p:spPr>
        <p:txBody>
          <a:bodyPr wrap="square" rtlCol="0">
            <a:spAutoFit/>
          </a:bodyPr>
          <a:lstStyle/>
          <a:p>
            <a:r>
              <a:rPr lang="en-US" sz="1050" b="1" dirty="0">
                <a:solidFill>
                  <a:srgbClr val="64C5E2"/>
                </a:solidFill>
                <a:latin typeface="Open Sans" panose="020B0606030504020204" pitchFamily="34" charset="0"/>
                <a:ea typeface="Open Sans" panose="020B0606030504020204" pitchFamily="34" charset="0"/>
                <a:cs typeface="Open Sans" panose="020B0606030504020204" pitchFamily="34" charset="0"/>
              </a:rPr>
              <a:t>U.S. COMMERCIAL SERVICE </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Overview</a:t>
            </a:r>
          </a:p>
        </p:txBody>
      </p:sp>
      <p:pic>
        <p:nvPicPr>
          <p:cNvPr id="3" name="object 15">
            <a:extLst>
              <a:ext uri="{FF2B5EF4-FFF2-40B4-BE49-F238E27FC236}">
                <a16:creationId xmlns:a16="http://schemas.microsoft.com/office/drawing/2014/main" id="{C93DFE42-CC7F-2013-C158-0267DA30B868}"/>
              </a:ext>
            </a:extLst>
          </p:cNvPr>
          <p:cNvPicPr/>
          <p:nvPr/>
        </p:nvPicPr>
        <p:blipFill>
          <a:blip r:embed="rId8" cstate="print"/>
          <a:stretch>
            <a:fillRect/>
          </a:stretch>
        </p:blipFill>
        <p:spPr>
          <a:xfrm>
            <a:off x="11027664" y="255915"/>
            <a:ext cx="867979" cy="517039"/>
          </a:xfrm>
          <a:prstGeom prst="rect">
            <a:avLst/>
          </a:prstGeom>
        </p:spPr>
      </p:pic>
      <p:sp>
        <p:nvSpPr>
          <p:cNvPr id="4" name="object 3">
            <a:extLst>
              <a:ext uri="{FF2B5EF4-FFF2-40B4-BE49-F238E27FC236}">
                <a16:creationId xmlns:a16="http://schemas.microsoft.com/office/drawing/2014/main" id="{1CE7033F-789C-8869-5274-35357305D449}"/>
              </a:ext>
            </a:extLst>
          </p:cNvPr>
          <p:cNvSpPr/>
          <p:nvPr/>
        </p:nvSpPr>
        <p:spPr>
          <a:xfrm>
            <a:off x="6793611" y="3959732"/>
            <a:ext cx="2303145" cy="0"/>
          </a:xfrm>
          <a:custGeom>
            <a:avLst/>
            <a:gdLst/>
            <a:ahLst/>
            <a:cxnLst/>
            <a:rect l="l" t="t" r="r" b="b"/>
            <a:pathLst>
              <a:path w="2303145">
                <a:moveTo>
                  <a:pt x="0" y="0"/>
                </a:moveTo>
                <a:lnTo>
                  <a:pt x="2303145" y="0"/>
                </a:lnTo>
              </a:path>
            </a:pathLst>
          </a:custGeom>
          <a:ln w="47625">
            <a:solidFill>
              <a:srgbClr val="82C341"/>
            </a:solidFill>
          </a:ln>
        </p:spPr>
        <p:txBody>
          <a:bodyPr wrap="square" lIns="0" tIns="0" rIns="0" bIns="0" rtlCol="0"/>
          <a:lstStyle/>
          <a:p>
            <a:endParaRPr/>
          </a:p>
        </p:txBody>
      </p:sp>
    </p:spTree>
    <p:extLst>
      <p:ext uri="{BB962C8B-B14F-4D97-AF65-F5344CB8AC3E}">
        <p14:creationId xmlns:p14="http://schemas.microsoft.com/office/powerpoint/2010/main" val="790272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27B61-D0D5-4F4E-9B3A-30383ADC4441}"/>
              </a:ext>
            </a:extLst>
          </p:cNvPr>
          <p:cNvSpPr>
            <a:spLocks noGrp="1"/>
          </p:cNvSpPr>
          <p:nvPr>
            <p:ph type="title"/>
          </p:nvPr>
        </p:nvSpPr>
        <p:spPr>
          <a:xfrm>
            <a:off x="1542881" y="338322"/>
            <a:ext cx="6257225" cy="638547"/>
          </a:xfrm>
        </p:spPr>
        <p:txBody>
          <a:bodyPr>
            <a:normAutofit/>
          </a:bodyPr>
          <a:lstStyle/>
          <a:p>
            <a:r>
              <a:rPr lang="en-US" sz="3600" b="1" dirty="0">
                <a:solidFill>
                  <a:srgbClr val="063163"/>
                </a:solidFill>
                <a:latin typeface="Source Sans Pro" panose="020B0503030403020204" pitchFamily="34" charset="0"/>
                <a:ea typeface="Source Sans Pro" panose="020B0503030403020204" pitchFamily="34" charset="0"/>
                <a:cs typeface="Open Sans" panose="020B0606030504020204" pitchFamily="34" charset="0"/>
              </a:rPr>
              <a:t>Business Matchmaking</a:t>
            </a:r>
            <a:endParaRPr lang="en-US" sz="4800" b="1" dirty="0">
              <a:solidFill>
                <a:srgbClr val="063163"/>
              </a:solidFill>
              <a:latin typeface="Source Sans Pro" panose="020B0503030403020204" pitchFamily="34" charset="0"/>
              <a:ea typeface="Source Sans Pro" panose="020B0503030403020204" pitchFamily="34" charset="0"/>
              <a:cs typeface="Open Sans" panose="020B0606030504020204" pitchFamily="34" charset="0"/>
            </a:endParaRPr>
          </a:p>
        </p:txBody>
      </p:sp>
      <p:pic>
        <p:nvPicPr>
          <p:cNvPr id="19" name="Picture 18" descr="A close up of a hand&#10;&#10;Description automatically generated">
            <a:extLst>
              <a:ext uri="{FF2B5EF4-FFF2-40B4-BE49-F238E27FC236}">
                <a16:creationId xmlns:a16="http://schemas.microsoft.com/office/drawing/2014/main" id="{50E2E6B1-DBE7-49FE-921C-C52D2B39666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66" r="1"/>
          <a:stretch/>
        </p:blipFill>
        <p:spPr>
          <a:xfrm>
            <a:off x="8001000" y="-16111"/>
            <a:ext cx="4191000" cy="6866056"/>
          </a:xfrm>
          <a:prstGeom prst="rect">
            <a:avLst/>
          </a:prstGeom>
        </p:spPr>
      </p:pic>
      <p:sp>
        <p:nvSpPr>
          <p:cNvPr id="13" name="Rectangle 12">
            <a:extLst>
              <a:ext uri="{FF2B5EF4-FFF2-40B4-BE49-F238E27FC236}">
                <a16:creationId xmlns:a16="http://schemas.microsoft.com/office/drawing/2014/main" id="{CC823B25-482E-4C90-A542-ED61FB1211F1}"/>
              </a:ext>
            </a:extLst>
          </p:cNvPr>
          <p:cNvSpPr/>
          <p:nvPr/>
        </p:nvSpPr>
        <p:spPr>
          <a:xfrm>
            <a:off x="474473" y="1282058"/>
            <a:ext cx="6671055" cy="2308324"/>
          </a:xfrm>
          <a:prstGeom prst="rect">
            <a:avLst/>
          </a:prstGeom>
        </p:spPr>
        <p:txBody>
          <a:bodyPr wrap="square">
            <a:spAutoFit/>
          </a:bodyPr>
          <a:lstStyle/>
          <a:p>
            <a:r>
              <a:rPr lang="en-US" sz="1600" dirty="0">
                <a:solidFill>
                  <a:srgbClr val="063163"/>
                </a:solidFill>
                <a:latin typeface="Source Sans Pro" panose="020B0503030403020204" pitchFamily="34" charset="0"/>
                <a:ea typeface="Source Sans Pro" panose="020B0503030403020204" pitchFamily="34" charset="0"/>
                <a:cs typeface="Open Sans" panose="020B0606030504020204" pitchFamily="34" charset="0"/>
                <a:hlinkClick r:id="rId4"/>
              </a:rPr>
              <a:t>International Partner Search</a:t>
            </a:r>
            <a:endParaRPr lang="en-US" sz="1600" dirty="0">
              <a:solidFill>
                <a:srgbClr val="063163"/>
              </a:solidFill>
              <a:latin typeface="Source Sans Pro" panose="020B0503030403020204" pitchFamily="34" charset="0"/>
              <a:ea typeface="Source Sans Pro" panose="020B0503030403020204" pitchFamily="34" charset="0"/>
              <a:cs typeface="Open Sans" panose="020B0606030504020204" pitchFamily="34" charset="0"/>
            </a:endParaRPr>
          </a:p>
          <a:p>
            <a:pPr algn="just"/>
            <a:r>
              <a:rPr lang="en-US" sz="1600" dirty="0">
                <a:solidFill>
                  <a:schemeClr val="accent4">
                    <a:lumMod val="25000"/>
                  </a:schemeClr>
                </a:solidFill>
                <a:latin typeface="Source Sans Pro" panose="020B0503030403020204" pitchFamily="34" charset="0"/>
                <a:ea typeface="Source Sans Pro" panose="020B0503030403020204" pitchFamily="34" charset="0"/>
                <a:cs typeface="Open Sans" panose="020B0606030504020204" pitchFamily="34" charset="0"/>
              </a:rPr>
              <a:t>Provides U.S. ﬁrms with a list of up to ﬁve prospective agents, distributors and partners that have expressed an interest in your product or service. Virtual introduction via teleconference to the identiﬁed contacts also available.</a:t>
            </a:r>
          </a:p>
          <a:p>
            <a:pPr algn="just"/>
            <a:endParaRPr lang="en-US" sz="1600" dirty="0">
              <a:solidFill>
                <a:schemeClr val="accent4">
                  <a:lumMod val="25000"/>
                </a:schemeClr>
              </a:solidFill>
              <a:effectLst/>
              <a:latin typeface="Source Sans Pro" panose="020B0503030403020204" pitchFamily="34" charset="0"/>
              <a:ea typeface="Source Sans Pro" panose="020B0503030403020204" pitchFamily="34" charset="0"/>
              <a:cs typeface="Open Sans" panose="020B0606030504020204" pitchFamily="34" charset="0"/>
            </a:endParaRPr>
          </a:p>
          <a:p>
            <a:pPr algn="just"/>
            <a:r>
              <a:rPr lang="en-US" sz="1600" dirty="0">
                <a:effectLst/>
                <a:latin typeface="Source Sans Pro" panose="020B0503030403020204" pitchFamily="34" charset="0"/>
                <a:ea typeface="Source Sans Pro" panose="020B0503030403020204" pitchFamily="34" charset="0"/>
                <a:cs typeface="Times New Roman" panose="02020603050405020304" pitchFamily="18" charset="0"/>
              </a:rPr>
              <a:t>The fee for an International Partner Search is $750 for small companies, $1,750 for medium companies, and $2,250 for large companies.</a:t>
            </a:r>
            <a:endParaRPr lang="en-US" sz="1600" dirty="0">
              <a:solidFill>
                <a:schemeClr val="accent4">
                  <a:lumMod val="25000"/>
                </a:schemeClr>
              </a:solidFill>
              <a:latin typeface="Source Sans Pro" panose="020B0503030403020204" pitchFamily="34" charset="0"/>
              <a:ea typeface="Source Sans Pro" panose="020B0503030403020204" pitchFamily="34" charset="0"/>
              <a:cs typeface="Open Sans" panose="020B0606030504020204" pitchFamily="34" charset="0"/>
            </a:endParaRPr>
          </a:p>
          <a:p>
            <a:pPr algn="just"/>
            <a:endParaRPr lang="en-US" sz="1600" dirty="0">
              <a:solidFill>
                <a:schemeClr val="accent4">
                  <a:lumMod val="25000"/>
                </a:schemeClr>
              </a:solidFill>
              <a:latin typeface="Source Sans Pro" panose="020B0503030403020204" pitchFamily="34" charset="0"/>
              <a:ea typeface="Source Sans Pro" panose="020B0503030403020204" pitchFamily="34" charset="0"/>
              <a:cs typeface="Open Sans" panose="020B0606030504020204" pitchFamily="34" charset="0"/>
            </a:endParaRPr>
          </a:p>
        </p:txBody>
      </p:sp>
      <p:pic>
        <p:nvPicPr>
          <p:cNvPr id="15" name="Picture 14">
            <a:extLst>
              <a:ext uri="{FF2B5EF4-FFF2-40B4-BE49-F238E27FC236}">
                <a16:creationId xmlns:a16="http://schemas.microsoft.com/office/drawing/2014/main" id="{43C34D6D-1DD0-4A34-B456-E5C9E3053FE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22439" y="236541"/>
            <a:ext cx="882199" cy="883114"/>
          </a:xfrm>
          <a:prstGeom prst="rect">
            <a:avLst/>
          </a:prstGeom>
        </p:spPr>
      </p:pic>
      <p:sp>
        <p:nvSpPr>
          <p:cNvPr id="18" name="Rectangle 17">
            <a:extLst>
              <a:ext uri="{FF2B5EF4-FFF2-40B4-BE49-F238E27FC236}">
                <a16:creationId xmlns:a16="http://schemas.microsoft.com/office/drawing/2014/main" id="{A7243176-C7BD-4A02-ADEA-70F50D902A36}"/>
              </a:ext>
            </a:extLst>
          </p:cNvPr>
          <p:cNvSpPr/>
          <p:nvPr/>
        </p:nvSpPr>
        <p:spPr>
          <a:xfrm>
            <a:off x="0" y="6271583"/>
            <a:ext cx="12192000" cy="586417"/>
          </a:xfrm>
          <a:prstGeom prst="rect">
            <a:avLst/>
          </a:prstGeom>
          <a:solidFill>
            <a:srgbClr val="063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20" name="TextBox 19">
            <a:extLst>
              <a:ext uri="{FF2B5EF4-FFF2-40B4-BE49-F238E27FC236}">
                <a16:creationId xmlns:a16="http://schemas.microsoft.com/office/drawing/2014/main" id="{60826872-7420-4BC8-9133-FBFA927AF404}"/>
              </a:ext>
            </a:extLst>
          </p:cNvPr>
          <p:cNvSpPr txBox="1"/>
          <p:nvPr/>
        </p:nvSpPr>
        <p:spPr>
          <a:xfrm>
            <a:off x="224598" y="6433986"/>
            <a:ext cx="3908213" cy="253916"/>
          </a:xfrm>
          <a:prstGeom prst="rect">
            <a:avLst/>
          </a:prstGeom>
          <a:noFill/>
        </p:spPr>
        <p:txBody>
          <a:bodyPr wrap="square" rtlCol="0">
            <a:spAutoFit/>
          </a:bodyPr>
          <a:lstStyle/>
          <a:p>
            <a:r>
              <a:rPr lang="en-US" sz="1050" b="1" dirty="0">
                <a:solidFill>
                  <a:srgbClr val="64C5E2"/>
                </a:solidFill>
                <a:latin typeface="Source Sans Pro" panose="020B0503030403020204" pitchFamily="34" charset="0"/>
                <a:ea typeface="Source Sans Pro" panose="020B0503030403020204" pitchFamily="34" charset="0"/>
                <a:cs typeface="Open Sans" panose="020B0606030504020204" pitchFamily="34" charset="0"/>
              </a:rPr>
              <a:t>U.S. COMMERCIAL SERVICE </a:t>
            </a:r>
            <a:r>
              <a:rPr lang="en-US" sz="1050" dirty="0">
                <a:solidFill>
                  <a:schemeClr val="bg1"/>
                </a:solidFill>
                <a:latin typeface="Source Sans Pro" panose="020B0503030403020204" pitchFamily="34" charset="0"/>
                <a:ea typeface="Source Sans Pro" panose="020B0503030403020204" pitchFamily="34" charset="0"/>
                <a:cs typeface="Open Sans" panose="020B0606030504020204" pitchFamily="34" charset="0"/>
              </a:rPr>
              <a:t>Overview</a:t>
            </a:r>
          </a:p>
        </p:txBody>
      </p:sp>
      <p:pic>
        <p:nvPicPr>
          <p:cNvPr id="4" name="Picture 3">
            <a:extLst>
              <a:ext uri="{FF2B5EF4-FFF2-40B4-BE49-F238E27FC236}">
                <a16:creationId xmlns:a16="http://schemas.microsoft.com/office/drawing/2014/main" id="{AC3AE3AF-48DA-8838-F705-C3317F9E3021}"/>
              </a:ext>
            </a:extLst>
          </p:cNvPr>
          <p:cNvPicPr>
            <a:picLocks noChangeAspect="1"/>
          </p:cNvPicPr>
          <p:nvPr/>
        </p:nvPicPr>
        <p:blipFill>
          <a:blip r:embed="rId6"/>
          <a:stretch>
            <a:fillRect/>
          </a:stretch>
        </p:blipFill>
        <p:spPr>
          <a:xfrm>
            <a:off x="11202424" y="6301865"/>
            <a:ext cx="866173" cy="518157"/>
          </a:xfrm>
          <a:prstGeom prst="rect">
            <a:avLst/>
          </a:prstGeom>
        </p:spPr>
      </p:pic>
      <p:sp>
        <p:nvSpPr>
          <p:cNvPr id="5" name="Rectangle 4">
            <a:extLst>
              <a:ext uri="{FF2B5EF4-FFF2-40B4-BE49-F238E27FC236}">
                <a16:creationId xmlns:a16="http://schemas.microsoft.com/office/drawing/2014/main" id="{FCA238CD-8330-6E82-778F-F05359AE81CE}"/>
              </a:ext>
            </a:extLst>
          </p:cNvPr>
          <p:cNvSpPr/>
          <p:nvPr/>
        </p:nvSpPr>
        <p:spPr>
          <a:xfrm>
            <a:off x="0" y="3800856"/>
            <a:ext cx="8001000" cy="2459785"/>
          </a:xfrm>
          <a:prstGeom prst="rect">
            <a:avLst/>
          </a:prstGeom>
          <a:solidFill>
            <a:srgbClr val="F5F3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8" name="Rectangle 7">
            <a:extLst>
              <a:ext uri="{FF2B5EF4-FFF2-40B4-BE49-F238E27FC236}">
                <a16:creationId xmlns:a16="http://schemas.microsoft.com/office/drawing/2014/main" id="{CE8BC5B0-7DDE-ADFD-2AD8-486964FCC54B}"/>
              </a:ext>
            </a:extLst>
          </p:cNvPr>
          <p:cNvSpPr/>
          <p:nvPr/>
        </p:nvSpPr>
        <p:spPr>
          <a:xfrm>
            <a:off x="1798445" y="3890761"/>
            <a:ext cx="6097780" cy="2308324"/>
          </a:xfrm>
          <a:prstGeom prst="rect">
            <a:avLst/>
          </a:prstGeom>
        </p:spPr>
        <p:txBody>
          <a:bodyPr wrap="square">
            <a:spAutoFit/>
          </a:bodyPr>
          <a:lstStyle/>
          <a:p>
            <a:r>
              <a:rPr lang="en-US" sz="1600" dirty="0">
                <a:solidFill>
                  <a:srgbClr val="379FD3"/>
                </a:solidFill>
                <a:latin typeface="Source Sans Pro" panose="020B0503030403020204" pitchFamily="34" charset="0"/>
                <a:ea typeface="Source Sans Pro" panose="020B0503030403020204" pitchFamily="34" charset="0"/>
                <a:cs typeface="Open Sans" panose="020B0606030504020204" pitchFamily="34" charset="0"/>
                <a:hlinkClick r:id="rId7"/>
              </a:rPr>
              <a:t>Gold Key Service</a:t>
            </a:r>
            <a:endParaRPr lang="en-US" sz="1600" dirty="0">
              <a:solidFill>
                <a:srgbClr val="379FD3"/>
              </a:solidFill>
              <a:latin typeface="Source Sans Pro" panose="020B0503030403020204" pitchFamily="34" charset="0"/>
              <a:ea typeface="Source Sans Pro" panose="020B0503030403020204" pitchFamily="34" charset="0"/>
              <a:cs typeface="Open Sans" panose="020B0606030504020204" pitchFamily="34" charset="0"/>
            </a:endParaRPr>
          </a:p>
          <a:p>
            <a:pPr algn="just"/>
            <a:r>
              <a:rPr lang="en-US" sz="1600" dirty="0">
                <a:solidFill>
                  <a:schemeClr val="accent4">
                    <a:lumMod val="25000"/>
                  </a:schemeClr>
                </a:solidFill>
                <a:latin typeface="Source Sans Pro" panose="020B0503030403020204" pitchFamily="34" charset="0"/>
                <a:ea typeface="Source Sans Pro" panose="020B0503030403020204" pitchFamily="34" charset="0"/>
                <a:cs typeface="Open Sans" panose="020B0606030504020204" pitchFamily="34" charset="0"/>
              </a:rPr>
              <a:t>Provides U.S. ﬁrms traveling to a foreign market with up to ﬁve              pre-screened appointments to establish relationships with potential overseas agents, distributors, sales representatives, business partners and other local, in-country  entities.  Commerce will </a:t>
            </a:r>
            <a:r>
              <a:rPr lang="en-US" sz="1600" dirty="0">
                <a:solidFill>
                  <a:schemeClr val="accent4">
                    <a:lumMod val="25000"/>
                  </a:schemeClr>
                </a:solidFill>
                <a:latin typeface="Source Sans Pro" panose="020B0503030403020204" pitchFamily="34" charset="0"/>
                <a:ea typeface="Source Sans Pro" panose="020B0503030403020204" pitchFamily="34" charset="0"/>
                <a:cs typeface="Calibri" panose="020F0502020204030204" pitchFamily="34" charset="0"/>
              </a:rPr>
              <a:t>a</a:t>
            </a:r>
            <a:r>
              <a:rPr lang="en-US" sz="1600" dirty="0">
                <a:effectLst/>
                <a:latin typeface="Source Sans Pro" panose="020B0503030403020204" pitchFamily="34" charset="0"/>
                <a:ea typeface="Source Sans Pro" panose="020B0503030403020204" pitchFamily="34" charset="0"/>
                <a:cs typeface="Calibri" panose="020F0502020204030204" pitchFamily="34" charset="0"/>
              </a:rPr>
              <a:t>rrange &amp; attend appointments with exporter and chosen matches.  </a:t>
            </a:r>
          </a:p>
          <a:p>
            <a:pPr algn="just"/>
            <a:endParaRPr lang="en-US" sz="1600" dirty="0">
              <a:solidFill>
                <a:schemeClr val="accent4">
                  <a:lumMod val="25000"/>
                </a:schemeClr>
              </a:solidFill>
              <a:latin typeface="Source Sans Pro" panose="020B0503030403020204" pitchFamily="34" charset="0"/>
              <a:ea typeface="Source Sans Pro" panose="020B0503030403020204" pitchFamily="34" charset="0"/>
              <a:cs typeface="Open Sans" panose="020B0606030504020204" pitchFamily="34" charset="0"/>
            </a:endParaRPr>
          </a:p>
          <a:p>
            <a:pPr algn="just"/>
            <a:r>
              <a:rPr lang="en-US" sz="1600" dirty="0">
                <a:effectLst/>
                <a:latin typeface="Source Sans Pro" panose="020B0503030403020204" pitchFamily="34" charset="0"/>
                <a:ea typeface="Source Sans Pro" panose="020B0503030403020204" pitchFamily="34" charset="0"/>
                <a:cs typeface="Times New Roman" panose="02020603050405020304" pitchFamily="18" charset="0"/>
              </a:rPr>
              <a:t>The fee for </a:t>
            </a:r>
            <a:r>
              <a:rPr lang="en-US" sz="1600" dirty="0">
                <a:latin typeface="Source Sans Pro" panose="020B0503030403020204" pitchFamily="34" charset="0"/>
                <a:ea typeface="Source Sans Pro" panose="020B0503030403020204" pitchFamily="34" charset="0"/>
                <a:cs typeface="Times New Roman" panose="02020603050405020304" pitchFamily="18" charset="0"/>
              </a:rPr>
              <a:t>GKS</a:t>
            </a:r>
            <a:r>
              <a:rPr lang="en-US" sz="1600" dirty="0">
                <a:effectLst/>
                <a:latin typeface="Source Sans Pro" panose="020B0503030403020204" pitchFamily="34" charset="0"/>
                <a:ea typeface="Source Sans Pro" panose="020B0503030403020204" pitchFamily="34" charset="0"/>
                <a:cs typeface="Times New Roman" panose="02020603050405020304" pitchFamily="18" charset="0"/>
              </a:rPr>
              <a:t> is $950 for small companies, $2,300 for medium companies, and $3,400 for large companies.</a:t>
            </a:r>
            <a:endParaRPr lang="en-US" sz="1600" dirty="0">
              <a:solidFill>
                <a:schemeClr val="accent4">
                  <a:lumMod val="25000"/>
                </a:schemeClr>
              </a:solidFill>
              <a:latin typeface="Source Sans Pro" panose="020B0503030403020204" pitchFamily="34" charset="0"/>
              <a:ea typeface="Source Sans Pro" panose="020B0503030403020204" pitchFamily="34" charset="0"/>
              <a:cs typeface="Open Sans" panose="020B0606030504020204" pitchFamily="34" charset="0"/>
            </a:endParaRPr>
          </a:p>
        </p:txBody>
      </p:sp>
      <p:pic>
        <p:nvPicPr>
          <p:cNvPr id="10" name="Picture 9">
            <a:extLst>
              <a:ext uri="{FF2B5EF4-FFF2-40B4-BE49-F238E27FC236}">
                <a16:creationId xmlns:a16="http://schemas.microsoft.com/office/drawing/2014/main" id="{AC42C98F-E748-1A33-75A3-97780F4A3E1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0319" y="4089432"/>
            <a:ext cx="1484120" cy="1167199"/>
          </a:xfrm>
          <a:prstGeom prst="rect">
            <a:avLst/>
          </a:prstGeom>
        </p:spPr>
      </p:pic>
      <p:sp>
        <p:nvSpPr>
          <p:cNvPr id="12" name="object 3">
            <a:extLst>
              <a:ext uri="{FF2B5EF4-FFF2-40B4-BE49-F238E27FC236}">
                <a16:creationId xmlns:a16="http://schemas.microsoft.com/office/drawing/2014/main" id="{0B2E3A2F-AE43-EF0D-A1A4-B76B4BA43E24}"/>
              </a:ext>
            </a:extLst>
          </p:cNvPr>
          <p:cNvSpPr/>
          <p:nvPr/>
        </p:nvSpPr>
        <p:spPr>
          <a:xfrm>
            <a:off x="2648902" y="3540632"/>
            <a:ext cx="2303145" cy="0"/>
          </a:xfrm>
          <a:custGeom>
            <a:avLst/>
            <a:gdLst/>
            <a:ahLst/>
            <a:cxnLst/>
            <a:rect l="l" t="t" r="r" b="b"/>
            <a:pathLst>
              <a:path w="2303145">
                <a:moveTo>
                  <a:pt x="0" y="0"/>
                </a:moveTo>
                <a:lnTo>
                  <a:pt x="2303145" y="0"/>
                </a:lnTo>
              </a:path>
            </a:pathLst>
          </a:custGeom>
          <a:ln w="47625">
            <a:solidFill>
              <a:srgbClr val="82C341"/>
            </a:solidFill>
          </a:ln>
        </p:spPr>
        <p:txBody>
          <a:bodyPr wrap="square" lIns="0" tIns="0" rIns="0" bIns="0" rtlCol="0"/>
          <a:lstStyle/>
          <a:p>
            <a:endParaRPr/>
          </a:p>
        </p:txBody>
      </p:sp>
    </p:spTree>
    <p:extLst>
      <p:ext uri="{BB962C8B-B14F-4D97-AF65-F5344CB8AC3E}">
        <p14:creationId xmlns:p14="http://schemas.microsoft.com/office/powerpoint/2010/main" val="1600918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FD8BB96-DB62-4D68-AEEB-BDC941FA1ABB}"/>
              </a:ext>
            </a:extLst>
          </p:cNvPr>
          <p:cNvSpPr/>
          <p:nvPr/>
        </p:nvSpPr>
        <p:spPr>
          <a:xfrm>
            <a:off x="0" y="0"/>
            <a:ext cx="4302994" cy="6858000"/>
          </a:xfrm>
          <a:prstGeom prst="rect">
            <a:avLst/>
          </a:prstGeom>
          <a:solidFill>
            <a:srgbClr val="F5F3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2" name="Title 1">
            <a:extLst>
              <a:ext uri="{FF2B5EF4-FFF2-40B4-BE49-F238E27FC236}">
                <a16:creationId xmlns:a16="http://schemas.microsoft.com/office/drawing/2014/main" id="{AEE27B61-D0D5-4F4E-9B3A-30383ADC4441}"/>
              </a:ext>
            </a:extLst>
          </p:cNvPr>
          <p:cNvSpPr>
            <a:spLocks noGrp="1"/>
          </p:cNvSpPr>
          <p:nvPr>
            <p:ph type="title"/>
          </p:nvPr>
        </p:nvSpPr>
        <p:spPr>
          <a:xfrm>
            <a:off x="5082537" y="195014"/>
            <a:ext cx="6032655" cy="633354"/>
          </a:xfrm>
        </p:spPr>
        <p:txBody>
          <a:bodyPr>
            <a:normAutofit/>
          </a:bodyPr>
          <a:lstStyle/>
          <a:p>
            <a:r>
              <a:rPr lang="en-US" sz="3600" b="1" dirty="0">
                <a:solidFill>
                  <a:srgbClr val="063163"/>
                </a:solidFill>
                <a:latin typeface="Source Sans Pro" panose="020B0503030403020204" pitchFamily="34" charset="0"/>
                <a:ea typeface="Source Sans Pro" panose="020B0503030403020204" pitchFamily="34" charset="0"/>
              </a:rPr>
              <a:t>Trade Events</a:t>
            </a:r>
            <a:endParaRPr lang="en-US" sz="4800" b="1" dirty="0">
              <a:solidFill>
                <a:srgbClr val="063163"/>
              </a:solidFill>
              <a:latin typeface="Source Sans Pro" panose="020B0503030403020204" pitchFamily="34" charset="0"/>
              <a:ea typeface="Source Sans Pro" panose="020B0503030403020204" pitchFamily="34" charset="0"/>
            </a:endParaRPr>
          </a:p>
        </p:txBody>
      </p:sp>
      <p:sp>
        <p:nvSpPr>
          <p:cNvPr id="9" name="Rectangle 8">
            <a:extLst>
              <a:ext uri="{FF2B5EF4-FFF2-40B4-BE49-F238E27FC236}">
                <a16:creationId xmlns:a16="http://schemas.microsoft.com/office/drawing/2014/main" id="{6379943C-9D0E-44FF-B9C8-5D48E64DB880}"/>
              </a:ext>
            </a:extLst>
          </p:cNvPr>
          <p:cNvSpPr/>
          <p:nvPr/>
        </p:nvSpPr>
        <p:spPr>
          <a:xfrm>
            <a:off x="5262902" y="1188963"/>
            <a:ext cx="5671924" cy="1569660"/>
          </a:xfrm>
          <a:prstGeom prst="rect">
            <a:avLst/>
          </a:prstGeom>
        </p:spPr>
        <p:txBody>
          <a:bodyPr wrap="square">
            <a:spAutoFit/>
          </a:bodyPr>
          <a:lstStyle/>
          <a:p>
            <a:r>
              <a:rPr lang="en-US" sz="1600" dirty="0">
                <a:solidFill>
                  <a:srgbClr val="063163"/>
                </a:solidFill>
                <a:latin typeface="Source Sans Pro" panose="020B0503030403020204" pitchFamily="34" charset="0"/>
                <a:ea typeface="Source Sans Pro" panose="020B0503030403020204" pitchFamily="34" charset="0"/>
                <a:cs typeface="Open Sans" panose="020B0606030504020204" pitchFamily="34" charset="0"/>
                <a:hlinkClick r:id="rId3"/>
              </a:rPr>
              <a:t>Certified Trade Missions</a:t>
            </a:r>
            <a:endParaRPr lang="en-US" sz="1600" dirty="0">
              <a:solidFill>
                <a:srgbClr val="063163"/>
              </a:solidFill>
              <a:latin typeface="Source Sans Pro" panose="020B0503030403020204" pitchFamily="34" charset="0"/>
              <a:ea typeface="Source Sans Pro" panose="020B0503030403020204" pitchFamily="34" charset="0"/>
              <a:cs typeface="Open Sans" panose="020B0606030504020204" pitchFamily="34" charset="0"/>
            </a:endParaRPr>
          </a:p>
          <a:p>
            <a:pPr algn="just"/>
            <a:r>
              <a:rPr lang="en-US" sz="1600" dirty="0">
                <a:solidFill>
                  <a:schemeClr val="accent4">
                    <a:lumMod val="25000"/>
                  </a:schemeClr>
                </a:solidFill>
                <a:latin typeface="Source Sans Pro" panose="020B0503030403020204" pitchFamily="34" charset="0"/>
                <a:ea typeface="Source Sans Pro" panose="020B0503030403020204" pitchFamily="34" charset="0"/>
                <a:cs typeface="Open Sans" panose="020B0606030504020204" pitchFamily="34" charset="0"/>
              </a:rPr>
              <a:t>Organized with select trade organizations, missions are customized to meet the needs of groups of U.S. companies participating. Missions may include activities such as market brieﬁngs, Gold Key Service, receptions, site visits, and technical seminars.</a:t>
            </a:r>
          </a:p>
        </p:txBody>
      </p:sp>
      <p:sp>
        <p:nvSpPr>
          <p:cNvPr id="12" name="Rectangle 11">
            <a:extLst>
              <a:ext uri="{FF2B5EF4-FFF2-40B4-BE49-F238E27FC236}">
                <a16:creationId xmlns:a16="http://schemas.microsoft.com/office/drawing/2014/main" id="{ABD16BCF-E4CA-47FE-BC5A-73C085156B68}"/>
              </a:ext>
            </a:extLst>
          </p:cNvPr>
          <p:cNvSpPr/>
          <p:nvPr/>
        </p:nvSpPr>
        <p:spPr>
          <a:xfrm>
            <a:off x="224597" y="1353052"/>
            <a:ext cx="3928303" cy="1938992"/>
          </a:xfrm>
          <a:prstGeom prst="rect">
            <a:avLst/>
          </a:prstGeom>
        </p:spPr>
        <p:txBody>
          <a:bodyPr wrap="square">
            <a:spAutoFit/>
          </a:bodyPr>
          <a:lstStyle/>
          <a:p>
            <a:pPr algn="just"/>
            <a:r>
              <a:rPr lang="en-US" sz="1500" dirty="0">
                <a:solidFill>
                  <a:schemeClr val="accent4">
                    <a:lumMod val="25000"/>
                  </a:schemeClr>
                </a:solidFill>
                <a:latin typeface="Source Sans Pro" panose="020B0503030403020204" pitchFamily="34" charset="0"/>
                <a:ea typeface="Source Sans Pro" panose="020B0503030403020204" pitchFamily="34" charset="0"/>
                <a:cs typeface="Open Sans" panose="020B0606030504020204" pitchFamily="34" charset="0"/>
              </a:rPr>
              <a:t>Organized by the U.S. Comm Service, these business development forums focus on an industry and/or world region. The conferences feature one-on-one meetings with U.S. Comm Service diplomats visiting from abroad; panel discussions on the latest industry trends; export education; and extensive networking with leading private sector experts.</a:t>
            </a:r>
          </a:p>
        </p:txBody>
      </p:sp>
      <p:sp>
        <p:nvSpPr>
          <p:cNvPr id="16" name="Rectangle 15">
            <a:extLst>
              <a:ext uri="{FF2B5EF4-FFF2-40B4-BE49-F238E27FC236}">
                <a16:creationId xmlns:a16="http://schemas.microsoft.com/office/drawing/2014/main" id="{1815370F-9CFA-4B1C-A007-99C1AC864A3E}"/>
              </a:ext>
            </a:extLst>
          </p:cNvPr>
          <p:cNvSpPr/>
          <p:nvPr/>
        </p:nvSpPr>
        <p:spPr>
          <a:xfrm>
            <a:off x="224595" y="3799572"/>
            <a:ext cx="3928303" cy="2862322"/>
          </a:xfrm>
          <a:prstGeom prst="rect">
            <a:avLst/>
          </a:prstGeom>
        </p:spPr>
        <p:txBody>
          <a:bodyPr wrap="square">
            <a:spAutoFit/>
          </a:bodyPr>
          <a:lstStyle/>
          <a:p>
            <a:pPr algn="just"/>
            <a:r>
              <a:rPr lang="en-US" sz="1500" dirty="0">
                <a:solidFill>
                  <a:schemeClr val="accent4">
                    <a:lumMod val="25000"/>
                  </a:schemeClr>
                </a:solidFill>
                <a:latin typeface="Source Sans Pro" panose="020B0503030403020204" pitchFamily="34" charset="0"/>
                <a:ea typeface="Source Sans Pro" panose="020B0503030403020204" pitchFamily="34" charset="0"/>
                <a:cs typeface="Open Sans" panose="020B0606030504020204" pitchFamily="34" charset="0"/>
              </a:rPr>
              <a:t>Organized by the U.S. Comm Service, Trade Winds missions include a business development forum in its host city, consisting of regional and industry speciﬁc conference sessions as well as pre-arranged consultations with U.S. Diplomats representing commercial markets throughout the region. Companies can customize a business matchmaking schedule, and grow their international sales through meetings with pre-screened potential buyers, agents, distributors during the mission.</a:t>
            </a:r>
          </a:p>
        </p:txBody>
      </p:sp>
      <p:sp>
        <p:nvSpPr>
          <p:cNvPr id="18" name="Title 1">
            <a:extLst>
              <a:ext uri="{FF2B5EF4-FFF2-40B4-BE49-F238E27FC236}">
                <a16:creationId xmlns:a16="http://schemas.microsoft.com/office/drawing/2014/main" id="{83EE323E-A81B-4568-8F35-5681DE7DBCF2}"/>
              </a:ext>
            </a:extLst>
          </p:cNvPr>
          <p:cNvSpPr txBox="1">
            <a:spLocks/>
          </p:cNvSpPr>
          <p:nvPr/>
        </p:nvSpPr>
        <p:spPr>
          <a:xfrm>
            <a:off x="422603" y="-119715"/>
            <a:ext cx="307079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063163"/>
                </a:solidFill>
                <a:latin typeface="Source Sans Pro" panose="020B0503030403020204" pitchFamily="34" charset="0"/>
                <a:ea typeface="Source Sans Pro" panose="020B0503030403020204" pitchFamily="34" charset="0"/>
                <a:cs typeface="Open Sans" panose="020B0606030504020204" pitchFamily="34" charset="0"/>
              </a:rPr>
              <a:t>Commercial Service</a:t>
            </a:r>
          </a:p>
          <a:p>
            <a:r>
              <a:rPr lang="en-US" sz="2000" b="1" dirty="0">
                <a:solidFill>
                  <a:srgbClr val="063163"/>
                </a:solidFill>
                <a:latin typeface="Source Sans Pro" panose="020B0503030403020204" pitchFamily="34" charset="0"/>
                <a:ea typeface="Source Sans Pro" panose="020B0503030403020204" pitchFamily="34" charset="0"/>
                <a:cs typeface="Open Sans" panose="020B0606030504020204" pitchFamily="34" charset="0"/>
              </a:rPr>
              <a:t>Presented Events</a:t>
            </a:r>
            <a:endParaRPr lang="en-US" sz="3200" b="1" dirty="0">
              <a:solidFill>
                <a:srgbClr val="063163"/>
              </a:solidFill>
              <a:latin typeface="Source Sans Pro" panose="020B0503030403020204" pitchFamily="34" charset="0"/>
              <a:ea typeface="Source Sans Pro" panose="020B0503030403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0B9EC4C0-EA7F-4416-9E79-AC73EB6E3AEE}"/>
              </a:ext>
            </a:extLst>
          </p:cNvPr>
          <p:cNvPicPr>
            <a:picLocks noChangeAspect="1"/>
          </p:cNvPicPr>
          <p:nvPr/>
        </p:nvPicPr>
        <p:blipFill>
          <a:blip r:embed="rId4"/>
          <a:stretch>
            <a:fillRect/>
          </a:stretch>
        </p:blipFill>
        <p:spPr>
          <a:xfrm>
            <a:off x="4334116" y="195013"/>
            <a:ext cx="801764" cy="681960"/>
          </a:xfrm>
          <a:prstGeom prst="rect">
            <a:avLst/>
          </a:prstGeom>
        </p:spPr>
      </p:pic>
      <p:cxnSp>
        <p:nvCxnSpPr>
          <p:cNvPr id="5" name="Straight Connector 4">
            <a:extLst>
              <a:ext uri="{FF2B5EF4-FFF2-40B4-BE49-F238E27FC236}">
                <a16:creationId xmlns:a16="http://schemas.microsoft.com/office/drawing/2014/main" id="{88254765-17A0-497A-8FD5-0275BB0ACB54}"/>
              </a:ext>
            </a:extLst>
          </p:cNvPr>
          <p:cNvCxnSpPr>
            <a:cxnSpLocks/>
          </p:cNvCxnSpPr>
          <p:nvPr/>
        </p:nvCxnSpPr>
        <p:spPr>
          <a:xfrm>
            <a:off x="523702" y="871024"/>
            <a:ext cx="714894" cy="0"/>
          </a:xfrm>
          <a:prstGeom prst="line">
            <a:avLst/>
          </a:prstGeom>
          <a:ln w="28575">
            <a:solidFill>
              <a:srgbClr val="E2231A"/>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A802F42-1A18-4B3E-B03A-816742A67FDB}"/>
              </a:ext>
            </a:extLst>
          </p:cNvPr>
          <p:cNvSpPr/>
          <p:nvPr/>
        </p:nvSpPr>
        <p:spPr>
          <a:xfrm>
            <a:off x="5325359" y="3764419"/>
            <a:ext cx="5609467" cy="1323439"/>
          </a:xfrm>
          <a:prstGeom prst="rect">
            <a:avLst/>
          </a:prstGeom>
        </p:spPr>
        <p:txBody>
          <a:bodyPr wrap="square">
            <a:spAutoFit/>
          </a:bodyPr>
          <a:lstStyle/>
          <a:p>
            <a:r>
              <a:rPr lang="en-US" sz="1600" dirty="0">
                <a:solidFill>
                  <a:srgbClr val="063163"/>
                </a:solidFill>
                <a:latin typeface="Source Sans Pro" panose="020B0503030403020204" pitchFamily="34" charset="0"/>
                <a:ea typeface="Source Sans Pro" panose="020B0503030403020204" pitchFamily="34" charset="0"/>
                <a:cs typeface="Open Sans" panose="020B0606030504020204" pitchFamily="34" charset="0"/>
              </a:rPr>
              <a:t>International Buyer Program</a:t>
            </a:r>
          </a:p>
          <a:p>
            <a:pPr algn="just"/>
            <a:r>
              <a:rPr lang="en-US" sz="1600" dirty="0">
                <a:solidFill>
                  <a:schemeClr val="accent4">
                    <a:lumMod val="25000"/>
                  </a:schemeClr>
                </a:solidFill>
                <a:latin typeface="Source Sans Pro" panose="020B0503030403020204" pitchFamily="34" charset="0"/>
                <a:ea typeface="Source Sans Pro" panose="020B0503030403020204" pitchFamily="34" charset="0"/>
                <a:cs typeface="Open Sans" panose="020B0606030504020204" pitchFamily="34" charset="0"/>
              </a:rPr>
              <a:t>At major domestic industry trade shows, the U.S. Commercial Service provides services including on-site introductions to foreign buyers; networking; export counseling; market analysis; and business matchmaking.</a:t>
            </a:r>
          </a:p>
        </p:txBody>
      </p:sp>
      <p:sp>
        <p:nvSpPr>
          <p:cNvPr id="15" name="Rectangle 14">
            <a:extLst>
              <a:ext uri="{FF2B5EF4-FFF2-40B4-BE49-F238E27FC236}">
                <a16:creationId xmlns:a16="http://schemas.microsoft.com/office/drawing/2014/main" id="{FE62A744-8A68-4486-B8FE-2DF395AE6835}"/>
              </a:ext>
            </a:extLst>
          </p:cNvPr>
          <p:cNvSpPr/>
          <p:nvPr/>
        </p:nvSpPr>
        <p:spPr>
          <a:xfrm>
            <a:off x="4302994" y="6271583"/>
            <a:ext cx="7889005" cy="586417"/>
          </a:xfrm>
          <a:prstGeom prst="rect">
            <a:avLst/>
          </a:prstGeom>
          <a:solidFill>
            <a:srgbClr val="063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9" name="TextBox 18">
            <a:extLst>
              <a:ext uri="{FF2B5EF4-FFF2-40B4-BE49-F238E27FC236}">
                <a16:creationId xmlns:a16="http://schemas.microsoft.com/office/drawing/2014/main" id="{3B317BDB-4C74-40A8-88E9-19164828F92E}"/>
              </a:ext>
            </a:extLst>
          </p:cNvPr>
          <p:cNvSpPr txBox="1"/>
          <p:nvPr/>
        </p:nvSpPr>
        <p:spPr>
          <a:xfrm>
            <a:off x="4967755" y="6433986"/>
            <a:ext cx="3908213" cy="253916"/>
          </a:xfrm>
          <a:prstGeom prst="rect">
            <a:avLst/>
          </a:prstGeom>
          <a:noFill/>
        </p:spPr>
        <p:txBody>
          <a:bodyPr wrap="square" rtlCol="0">
            <a:spAutoFit/>
          </a:bodyPr>
          <a:lstStyle/>
          <a:p>
            <a:r>
              <a:rPr lang="en-US" sz="1050" b="1" dirty="0">
                <a:solidFill>
                  <a:srgbClr val="64C5E2"/>
                </a:solidFill>
                <a:latin typeface="Open Sans" panose="020B0606030504020204" pitchFamily="34" charset="0"/>
                <a:ea typeface="Open Sans" panose="020B0606030504020204" pitchFamily="34" charset="0"/>
                <a:cs typeface="Open Sans" panose="020B0606030504020204" pitchFamily="34" charset="0"/>
              </a:rPr>
              <a:t>U.S. COMMERCIAL SERVICE </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Overview</a:t>
            </a:r>
          </a:p>
        </p:txBody>
      </p:sp>
      <p:pic>
        <p:nvPicPr>
          <p:cNvPr id="6" name="Picture 5" descr="A black and white logo&#10;&#10;Description automatically generated with low confidence">
            <a:hlinkClick r:id="rId5"/>
            <a:extLst>
              <a:ext uri="{FF2B5EF4-FFF2-40B4-BE49-F238E27FC236}">
                <a16:creationId xmlns:a16="http://schemas.microsoft.com/office/drawing/2014/main" id="{7CCA4F1C-ED9B-4793-AD1F-BC17264AB46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36682"/>
          <a:stretch/>
        </p:blipFill>
        <p:spPr>
          <a:xfrm>
            <a:off x="342291" y="1166000"/>
            <a:ext cx="984792" cy="173246"/>
          </a:xfrm>
          <a:prstGeom prst="rect">
            <a:avLst/>
          </a:prstGeom>
        </p:spPr>
      </p:pic>
      <p:pic>
        <p:nvPicPr>
          <p:cNvPr id="8" name="Picture 7" descr="A black and white logo&#10;&#10;Description automatically generated with low confidence">
            <a:extLst>
              <a:ext uri="{FF2B5EF4-FFF2-40B4-BE49-F238E27FC236}">
                <a16:creationId xmlns:a16="http://schemas.microsoft.com/office/drawing/2014/main" id="{340880AF-0EE2-4251-AE20-BA7A723D896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69474" b="-1"/>
          <a:stretch/>
        </p:blipFill>
        <p:spPr>
          <a:xfrm>
            <a:off x="1363770" y="1182788"/>
            <a:ext cx="1757366" cy="149050"/>
          </a:xfrm>
          <a:prstGeom prst="rect">
            <a:avLst/>
          </a:prstGeom>
        </p:spPr>
      </p:pic>
      <p:pic>
        <p:nvPicPr>
          <p:cNvPr id="21" name="Picture 20">
            <a:hlinkClick r:id="rId8"/>
            <a:extLst>
              <a:ext uri="{FF2B5EF4-FFF2-40B4-BE49-F238E27FC236}">
                <a16:creationId xmlns:a16="http://schemas.microsoft.com/office/drawing/2014/main" id="{CAE6C1E9-B56C-49CC-9B74-2F3DE3F68BB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15438" y="3611112"/>
            <a:ext cx="1274404" cy="153307"/>
          </a:xfrm>
          <a:prstGeom prst="rect">
            <a:avLst/>
          </a:prstGeom>
        </p:spPr>
      </p:pic>
      <p:sp>
        <p:nvSpPr>
          <p:cNvPr id="4" name="object 3">
            <a:extLst>
              <a:ext uri="{FF2B5EF4-FFF2-40B4-BE49-F238E27FC236}">
                <a16:creationId xmlns:a16="http://schemas.microsoft.com/office/drawing/2014/main" id="{DA2D017B-160D-4CA4-9212-2D1157BB611C}"/>
              </a:ext>
            </a:extLst>
          </p:cNvPr>
          <p:cNvSpPr/>
          <p:nvPr/>
        </p:nvSpPr>
        <p:spPr>
          <a:xfrm>
            <a:off x="7182802" y="3165551"/>
            <a:ext cx="2303145" cy="0"/>
          </a:xfrm>
          <a:custGeom>
            <a:avLst/>
            <a:gdLst/>
            <a:ahLst/>
            <a:cxnLst/>
            <a:rect l="l" t="t" r="r" b="b"/>
            <a:pathLst>
              <a:path w="2303145">
                <a:moveTo>
                  <a:pt x="0" y="0"/>
                </a:moveTo>
                <a:lnTo>
                  <a:pt x="2303145" y="0"/>
                </a:lnTo>
              </a:path>
            </a:pathLst>
          </a:custGeom>
          <a:ln w="47625">
            <a:solidFill>
              <a:srgbClr val="82C341"/>
            </a:solidFill>
          </a:ln>
        </p:spPr>
        <p:txBody>
          <a:bodyPr wrap="square" lIns="0" tIns="0" rIns="0" bIns="0" rtlCol="0"/>
          <a:lstStyle/>
          <a:p>
            <a:endParaRPr/>
          </a:p>
        </p:txBody>
      </p:sp>
      <p:pic>
        <p:nvPicPr>
          <p:cNvPr id="7" name="object 15">
            <a:extLst>
              <a:ext uri="{FF2B5EF4-FFF2-40B4-BE49-F238E27FC236}">
                <a16:creationId xmlns:a16="http://schemas.microsoft.com/office/drawing/2014/main" id="{4BB66F91-2F04-0308-B66C-087856AD8F6B}"/>
              </a:ext>
            </a:extLst>
          </p:cNvPr>
          <p:cNvPicPr/>
          <p:nvPr/>
        </p:nvPicPr>
        <p:blipFill>
          <a:blip r:embed="rId10" cstate="print"/>
          <a:stretch>
            <a:fillRect/>
          </a:stretch>
        </p:blipFill>
        <p:spPr>
          <a:xfrm>
            <a:off x="11027664" y="255915"/>
            <a:ext cx="867979" cy="517039"/>
          </a:xfrm>
          <a:prstGeom prst="rect">
            <a:avLst/>
          </a:prstGeom>
        </p:spPr>
      </p:pic>
    </p:spTree>
    <p:extLst>
      <p:ext uri="{BB962C8B-B14F-4D97-AF65-F5344CB8AC3E}">
        <p14:creationId xmlns:p14="http://schemas.microsoft.com/office/powerpoint/2010/main" val="4206038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80;p31">
            <a:extLst>
              <a:ext uri="{FF2B5EF4-FFF2-40B4-BE49-F238E27FC236}">
                <a16:creationId xmlns:a16="http://schemas.microsoft.com/office/drawing/2014/main" id="{F2413345-034C-48B2-B30D-26499A4E5945}"/>
              </a:ext>
            </a:extLst>
          </p:cNvPr>
          <p:cNvSpPr/>
          <p:nvPr/>
        </p:nvSpPr>
        <p:spPr>
          <a:xfrm>
            <a:off x="0" y="0"/>
            <a:ext cx="12192000" cy="923636"/>
          </a:xfrm>
          <a:prstGeom prst="rect">
            <a:avLst/>
          </a:prstGeom>
          <a:solidFill>
            <a:srgbClr val="03357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7" name="Google Shape;681;p31">
            <a:extLst>
              <a:ext uri="{FF2B5EF4-FFF2-40B4-BE49-F238E27FC236}">
                <a16:creationId xmlns:a16="http://schemas.microsoft.com/office/drawing/2014/main" id="{CFDD1676-2B5F-484C-A6A2-98F2E5E4F7C7}"/>
              </a:ext>
            </a:extLst>
          </p:cNvPr>
          <p:cNvSpPr/>
          <p:nvPr/>
        </p:nvSpPr>
        <p:spPr>
          <a:xfrm>
            <a:off x="1" y="478717"/>
            <a:ext cx="8931964" cy="1173018"/>
          </a:xfrm>
          <a:prstGeom prst="rect">
            <a:avLst/>
          </a:prstGeom>
          <a:solidFill>
            <a:srgbClr val="6BA33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8" name="Google Shape;683;p31">
            <a:extLst>
              <a:ext uri="{FF2B5EF4-FFF2-40B4-BE49-F238E27FC236}">
                <a16:creationId xmlns:a16="http://schemas.microsoft.com/office/drawing/2014/main" id="{6A102B3F-AAFE-490E-912B-178A6F3BBC7E}"/>
              </a:ext>
            </a:extLst>
          </p:cNvPr>
          <p:cNvSpPr txBox="1">
            <a:spLocks/>
          </p:cNvSpPr>
          <p:nvPr/>
        </p:nvSpPr>
        <p:spPr>
          <a:xfrm>
            <a:off x="310063" y="787367"/>
            <a:ext cx="8343607" cy="542184"/>
          </a:xfrm>
          <a:prstGeom prst="rect">
            <a:avLst/>
          </a:prstGeom>
          <a:noFill/>
          <a:ln>
            <a:noFill/>
          </a:ln>
        </p:spPr>
        <p:txBody>
          <a:bodyPr spcFirstLastPara="1" wrap="square" lIns="91425" tIns="45700" rIns="91425" bIns="4570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1">
                    <a:lumMod val="50000"/>
                  </a:schemeClr>
                </a:solidFill>
                <a:latin typeface="Source Sans Pro" panose="020B0503030403020204" pitchFamily="34" charset="0"/>
                <a:ea typeface="Source Sans Pro" panose="020B0503030403020204" pitchFamily="34" charset="0"/>
              </a:rPr>
              <a:t>State Trade Expansion Program (STEP)</a:t>
            </a:r>
          </a:p>
        </p:txBody>
      </p:sp>
      <p:pic>
        <p:nvPicPr>
          <p:cNvPr id="10" name="Picture 9">
            <a:extLst>
              <a:ext uri="{FF2B5EF4-FFF2-40B4-BE49-F238E27FC236}">
                <a16:creationId xmlns:a16="http://schemas.microsoft.com/office/drawing/2014/main" id="{2DBFDB8E-8403-4342-9864-0B6C6CE62672}"/>
              </a:ext>
            </a:extLst>
          </p:cNvPr>
          <p:cNvPicPr>
            <a:picLocks noChangeAspect="1"/>
          </p:cNvPicPr>
          <p:nvPr/>
        </p:nvPicPr>
        <p:blipFill>
          <a:blip r:embed="rId2"/>
          <a:stretch>
            <a:fillRect/>
          </a:stretch>
        </p:blipFill>
        <p:spPr>
          <a:xfrm>
            <a:off x="11027657" y="259072"/>
            <a:ext cx="866173" cy="518157"/>
          </a:xfrm>
          <a:prstGeom prst="rect">
            <a:avLst/>
          </a:prstGeom>
        </p:spPr>
      </p:pic>
      <p:sp>
        <p:nvSpPr>
          <p:cNvPr id="11" name="Blue side">
            <a:extLst>
              <a:ext uri="{FF2B5EF4-FFF2-40B4-BE49-F238E27FC236}">
                <a16:creationId xmlns:a16="http://schemas.microsoft.com/office/drawing/2014/main" id="{DA1F2BBC-9D50-49F4-A88F-7074DF3DF3F5}"/>
              </a:ext>
            </a:extLst>
          </p:cNvPr>
          <p:cNvSpPr/>
          <p:nvPr/>
        </p:nvSpPr>
        <p:spPr>
          <a:xfrm>
            <a:off x="310064" y="1329551"/>
            <a:ext cx="4648067" cy="2964153"/>
          </a:xfrm>
          <a:prstGeom prst="rect">
            <a:avLst/>
          </a:prstGeom>
          <a:solidFill>
            <a:srgbClr val="033572">
              <a:alpha val="9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3" name="TextBox 12">
            <a:extLst>
              <a:ext uri="{FF2B5EF4-FFF2-40B4-BE49-F238E27FC236}">
                <a16:creationId xmlns:a16="http://schemas.microsoft.com/office/drawing/2014/main" id="{F88C205F-BB99-4219-BF7B-F665ACECE47E}"/>
              </a:ext>
            </a:extLst>
          </p:cNvPr>
          <p:cNvSpPr txBox="1"/>
          <p:nvPr/>
        </p:nvSpPr>
        <p:spPr>
          <a:xfrm>
            <a:off x="1075978" y="1805430"/>
            <a:ext cx="3600797" cy="2376997"/>
          </a:xfrm>
          <a:prstGeom prst="rect">
            <a:avLst/>
          </a:prstGeom>
          <a:noFill/>
        </p:spPr>
        <p:txBody>
          <a:bodyPr wrap="square">
            <a:spAutoFit/>
          </a:bodyPr>
          <a:lstStyle/>
          <a:p>
            <a:pPr marR="0" lvl="1">
              <a:lnSpc>
                <a:spcPct val="107000"/>
              </a:lnSpc>
              <a:spcBef>
                <a:spcPts val="0"/>
              </a:spcBef>
              <a:spcAft>
                <a:spcPts val="0"/>
              </a:spcAft>
            </a:pPr>
            <a:r>
              <a:rPr lang="en-US"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STEP financial support helps U.S. small businesses with many export activities</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Graphic 13">
            <a:extLst>
              <a:ext uri="{FF2B5EF4-FFF2-40B4-BE49-F238E27FC236}">
                <a16:creationId xmlns:a16="http://schemas.microsoft.com/office/drawing/2014/main" id="{6C484074-6D17-4DC2-B2AC-CF3BB0D76B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5754" y="1661976"/>
            <a:ext cx="491571" cy="553017"/>
          </a:xfrm>
          <a:prstGeom prst="rect">
            <a:avLst/>
          </a:prstGeom>
        </p:spPr>
      </p:pic>
      <p:sp>
        <p:nvSpPr>
          <p:cNvPr id="15" name="Text Placeholder 2">
            <a:extLst>
              <a:ext uri="{FF2B5EF4-FFF2-40B4-BE49-F238E27FC236}">
                <a16:creationId xmlns:a16="http://schemas.microsoft.com/office/drawing/2014/main" id="{4DCCB273-6781-4A8E-A175-4665627C10D3}"/>
              </a:ext>
            </a:extLst>
          </p:cNvPr>
          <p:cNvSpPr txBox="1">
            <a:spLocks/>
          </p:cNvSpPr>
          <p:nvPr/>
        </p:nvSpPr>
        <p:spPr bwMode="auto">
          <a:xfrm>
            <a:off x="5241057" y="2017205"/>
            <a:ext cx="6219686" cy="471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4349" tIns="0" rIns="91450" bIns="45726"/>
          <a:lstStyle>
            <a:lvl1pPr marL="342900" indent="-342900" algn="l">
              <a:lnSpc>
                <a:spcPct val="90000"/>
              </a:lnSpc>
              <a:spcBef>
                <a:spcPts val="1000"/>
              </a:spcBef>
              <a:buBlip>
                <a:blip r:embed="rId5"/>
              </a:buBlip>
              <a:defRPr sz="3600">
                <a:solidFill>
                  <a:srgbClr val="043673"/>
                </a:solidFill>
                <a:latin typeface="Calibri" pitchFamily="34" charset="0"/>
                <a:ea typeface="MS PGothic" pitchFamily="34" charset="-128"/>
              </a:defRPr>
            </a:lvl1pPr>
            <a:lvl2pPr marL="685800" indent="-228600" algn="l">
              <a:lnSpc>
                <a:spcPct val="90000"/>
              </a:lnSpc>
              <a:spcBef>
                <a:spcPts val="500"/>
              </a:spcBef>
              <a:buFont typeface="Arial" pitchFamily="34" charset="0"/>
              <a:buChar char="•"/>
              <a:defRPr sz="3200">
                <a:solidFill>
                  <a:srgbClr val="043673"/>
                </a:solidFill>
                <a:latin typeface="Calibri" pitchFamily="34" charset="0"/>
                <a:ea typeface="MS PGothic" pitchFamily="34" charset="-128"/>
              </a:defRPr>
            </a:lvl2pPr>
            <a:lvl3pPr marL="1143000" indent="-228600" algn="l">
              <a:lnSpc>
                <a:spcPct val="90000"/>
              </a:lnSpc>
              <a:spcBef>
                <a:spcPts val="500"/>
              </a:spcBef>
              <a:buFont typeface="AppleSymbols"/>
              <a:buChar char="⎻"/>
              <a:defRPr sz="2400">
                <a:solidFill>
                  <a:srgbClr val="043673"/>
                </a:solidFill>
                <a:latin typeface="Calibri" pitchFamily="34" charset="0"/>
                <a:ea typeface="MS PGothic" pitchFamily="34" charset="-128"/>
              </a:defRPr>
            </a:lvl3pPr>
            <a:lvl4pPr marL="1828800" indent="-228600" algn="l">
              <a:lnSpc>
                <a:spcPct val="90000"/>
              </a:lnSpc>
              <a:spcBef>
                <a:spcPts val="500"/>
              </a:spcBef>
              <a:buFont typeface="AppleSymbols"/>
              <a:buChar char="⎻"/>
              <a:defRPr sz="2000">
                <a:solidFill>
                  <a:srgbClr val="043673"/>
                </a:solidFill>
                <a:latin typeface="Calibri" pitchFamily="34" charset="0"/>
                <a:ea typeface="MS PGothic" pitchFamily="34" charset="-128"/>
              </a:defRPr>
            </a:lvl4pPr>
            <a:lvl5pPr marL="2057400" indent="-228600" algn="l">
              <a:lnSpc>
                <a:spcPct val="90000"/>
              </a:lnSpc>
              <a:spcBef>
                <a:spcPts val="500"/>
              </a:spcBef>
              <a:buFont typeface="AppleSymbols"/>
              <a:buChar char="⎻"/>
              <a:defRPr>
                <a:solidFill>
                  <a:srgbClr val="043673"/>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ppleSymbols"/>
              <a:buChar char="⎻"/>
              <a:defRPr>
                <a:solidFill>
                  <a:srgbClr val="043673"/>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ppleSymbols"/>
              <a:buChar char="⎻"/>
              <a:defRPr>
                <a:solidFill>
                  <a:srgbClr val="043673"/>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ppleSymbols"/>
              <a:buChar char="⎻"/>
              <a:defRPr>
                <a:solidFill>
                  <a:srgbClr val="043673"/>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ppleSymbols"/>
              <a:buChar char="⎻"/>
              <a:defRPr>
                <a:solidFill>
                  <a:srgbClr val="043673"/>
                </a:solidFill>
                <a:latin typeface="Calibri" pitchFamily="34" charset="0"/>
                <a:ea typeface="MS PGothic" pitchFamily="34" charset="-128"/>
              </a:defRPr>
            </a:lvl9pPr>
          </a:lstStyle>
          <a:p>
            <a:pPr marL="0" indent="0">
              <a:lnSpc>
                <a:spcPct val="100000"/>
              </a:lnSpc>
              <a:spcAft>
                <a:spcPts val="600"/>
              </a:spcAft>
              <a:buNone/>
            </a:pPr>
            <a:r>
              <a:rPr lang="en-US" altLang="en-US" sz="2200" b="1" dirty="0">
                <a:latin typeface="Source Sans Pro" panose="020B0503030403020204" pitchFamily="34" charset="0"/>
                <a:ea typeface="Source Sans Pro" panose="020B0503030403020204" pitchFamily="34" charset="0"/>
                <a:cs typeface="Open Sans" pitchFamily="34" charset="0"/>
              </a:rPr>
              <a:t>Some eligible reimbursements can include:</a:t>
            </a:r>
          </a:p>
          <a:p>
            <a:pPr>
              <a:lnSpc>
                <a:spcPct val="100000"/>
              </a:lnSpc>
              <a:spcAft>
                <a:spcPts val="1200"/>
              </a:spcAft>
            </a:pPr>
            <a:r>
              <a:rPr lang="en-US" altLang="en-US" sz="1800" dirty="0">
                <a:solidFill>
                  <a:srgbClr val="002060"/>
                </a:solidFill>
                <a:latin typeface="Source Sans Pro" panose="020B0503030403020204" pitchFamily="34" charset="0"/>
                <a:ea typeface="Source Sans Pro" panose="020B0503030403020204" pitchFamily="34" charset="0"/>
                <a:cs typeface="Open Sans" pitchFamily="34" charset="0"/>
              </a:rPr>
              <a:t>Learn to export seminar attendance fees</a:t>
            </a:r>
          </a:p>
          <a:p>
            <a:pPr>
              <a:lnSpc>
                <a:spcPct val="100000"/>
              </a:lnSpc>
              <a:spcAft>
                <a:spcPts val="1200"/>
              </a:spcAft>
            </a:pPr>
            <a:r>
              <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Participate in foreign trade missions</a:t>
            </a:r>
          </a:p>
          <a:p>
            <a:pPr>
              <a:lnSpc>
                <a:spcPct val="100000"/>
              </a:lnSpc>
              <a:spcAft>
                <a:spcPts val="1200"/>
              </a:spcAft>
            </a:pPr>
            <a:r>
              <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Translate labeling of products and campaigns</a:t>
            </a:r>
          </a:p>
          <a:p>
            <a:pPr>
              <a:lnSpc>
                <a:spcPct val="100000"/>
              </a:lnSpc>
              <a:spcAft>
                <a:spcPts val="1200"/>
              </a:spcAft>
            </a:pPr>
            <a:r>
              <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Support website globalization and e-commerce capabilities</a:t>
            </a:r>
          </a:p>
          <a:p>
            <a:pPr>
              <a:lnSpc>
                <a:spcPct val="100000"/>
              </a:lnSpc>
              <a:spcAft>
                <a:spcPts val="1200"/>
              </a:spcAft>
            </a:pPr>
            <a:r>
              <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Participate in export trade show exhibits </a:t>
            </a:r>
          </a:p>
          <a:p>
            <a:pPr>
              <a:lnSpc>
                <a:spcPct val="100000"/>
              </a:lnSpc>
              <a:spcAft>
                <a:spcPts val="1200"/>
              </a:spcAft>
            </a:pPr>
            <a:r>
              <a:rPr lang="en-US" sz="1800" dirty="0">
                <a:solidFill>
                  <a:srgbClr val="002060"/>
                </a:solidFill>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Pay for services provided by the U.S. Department of Commerce </a:t>
            </a:r>
            <a:r>
              <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and other federal agencies, including reimbursement of EXIM Bank export credit insurance premiums in some states</a:t>
            </a:r>
          </a:p>
          <a:p>
            <a:pPr marL="0" indent="0">
              <a:lnSpc>
                <a:spcPct val="100000"/>
              </a:lnSpc>
              <a:spcAft>
                <a:spcPts val="1200"/>
              </a:spcAft>
              <a:buNone/>
            </a:pPr>
            <a:endParaRPr lang="en-US" altLang="en-US" sz="1800" dirty="0">
              <a:solidFill>
                <a:srgbClr val="58585B"/>
              </a:solidFill>
              <a:latin typeface="Source Sans Pro" panose="020B0503030403020204" pitchFamily="34" charset="0"/>
              <a:ea typeface="Source Sans Pro" panose="020B0503030403020204" pitchFamily="34" charset="0"/>
              <a:cs typeface="Open Sans" pitchFamily="34" charset="0"/>
            </a:endParaRPr>
          </a:p>
          <a:p>
            <a:pPr lvl="1">
              <a:lnSpc>
                <a:spcPct val="100000"/>
              </a:lnSpc>
              <a:spcAft>
                <a:spcPts val="1200"/>
              </a:spcAft>
            </a:pPr>
            <a:endParaRPr lang="en-US" altLang="en-US" sz="1800" dirty="0">
              <a:solidFill>
                <a:srgbClr val="58585B"/>
              </a:solidFill>
              <a:latin typeface="Source Sans Pro" panose="020B0503030403020204" pitchFamily="34" charset="0"/>
              <a:ea typeface="Source Sans Pro" panose="020B0503030403020204" pitchFamily="34" charset="0"/>
              <a:cs typeface="Open Sans" pitchFamily="34" charset="0"/>
            </a:endParaRPr>
          </a:p>
        </p:txBody>
      </p:sp>
      <p:sp>
        <p:nvSpPr>
          <p:cNvPr id="2" name="TextBox 1">
            <a:extLst>
              <a:ext uri="{FF2B5EF4-FFF2-40B4-BE49-F238E27FC236}">
                <a16:creationId xmlns:a16="http://schemas.microsoft.com/office/drawing/2014/main" id="{A71ED3AE-6BE0-BFEB-99DA-F923ECDAA05E}"/>
              </a:ext>
            </a:extLst>
          </p:cNvPr>
          <p:cNvSpPr txBox="1"/>
          <p:nvPr/>
        </p:nvSpPr>
        <p:spPr>
          <a:xfrm>
            <a:off x="310063" y="5331969"/>
            <a:ext cx="3009900" cy="1200329"/>
          </a:xfrm>
          <a:prstGeom prst="rect">
            <a:avLst/>
          </a:prstGeom>
          <a:noFill/>
        </p:spPr>
        <p:txBody>
          <a:bodyPr wrap="square" rtlCol="0">
            <a:spAutoFit/>
          </a:bodyPr>
          <a:lstStyle/>
          <a:p>
            <a:r>
              <a:rPr lang="en-US" sz="18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Directory of STEP awardees | U.S. Small Business Administration (sba.gov)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686187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4711</TotalTime>
  <Words>1304</Words>
  <Application>Microsoft Office PowerPoint</Application>
  <PresentationFormat>Widescreen</PresentationFormat>
  <Paragraphs>137</Paragraphs>
  <Slides>14</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Open Sans</vt:lpstr>
      <vt:lpstr>Source Sans Pro</vt:lpstr>
      <vt:lpstr>Wingdings</vt:lpstr>
      <vt:lpstr>Office Theme</vt:lpstr>
      <vt:lpstr>Tools for U.S. Exporters</vt:lpstr>
      <vt:lpstr>PowerPoint Presentation</vt:lpstr>
      <vt:lpstr>PowerPoint Presentation</vt:lpstr>
      <vt:lpstr>PowerPoint Presentation</vt:lpstr>
      <vt:lpstr>PowerPoint Presentation</vt:lpstr>
      <vt:lpstr>Market Intelligence</vt:lpstr>
      <vt:lpstr>Business Matchmaking</vt:lpstr>
      <vt:lpstr>Trade Events</vt:lpstr>
      <vt:lpstr>PowerPoint Presentation</vt:lpstr>
      <vt:lpstr>   https://www.trade.gov/building-bridges-global-markets</vt:lpstr>
      <vt:lpstr>PowerPoint Presentation</vt:lpstr>
      <vt:lpstr>Executive-Led Trade Mission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Eugene Uhm</dc:creator>
  <cp:lastModifiedBy>Eugene Uhm</cp:lastModifiedBy>
  <cp:revision>18</cp:revision>
  <dcterms:created xsi:type="dcterms:W3CDTF">2022-10-19T11:43:42Z</dcterms:created>
  <dcterms:modified xsi:type="dcterms:W3CDTF">2023-07-28T16:02:44Z</dcterms:modified>
</cp:coreProperties>
</file>