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346" r:id="rId4"/>
    <p:sldId id="279" r:id="rId5"/>
    <p:sldId id="280" r:id="rId6"/>
    <p:sldId id="262" r:id="rId7"/>
    <p:sldId id="275" r:id="rId8"/>
    <p:sldId id="350" r:id="rId9"/>
    <p:sldId id="351" r:id="rId10"/>
    <p:sldId id="352" r:id="rId11"/>
    <p:sldId id="345" r:id="rId12"/>
    <p:sldId id="314" r:id="rId13"/>
    <p:sldId id="353" r:id="rId14"/>
    <p:sldId id="354" r:id="rId15"/>
    <p:sldId id="306" r:id="rId16"/>
    <p:sldId id="307" r:id="rId17"/>
    <p:sldId id="323" r:id="rId18"/>
    <p:sldId id="324" r:id="rId19"/>
    <p:sldId id="3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27424D-305B-70DB-612D-BFDEC59A941F}" name="Eugene Uhm" initials="EU" userId="S::UhmE@exim.gov::60d1edbb-ccb2-41c5-92ff-ad124a9c19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37D563-B055-492D-97DF-2861D280878F}" v="2" dt="2023-05-09T15:09:05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gene Uhm" userId="60d1edbb-ccb2-41c5-92ff-ad124a9c1935" providerId="ADAL" clId="{3037D563-B055-492D-97DF-2861D280878F}"/>
    <pc:docChg chg="delSld">
      <pc:chgData name="Eugene Uhm" userId="60d1edbb-ccb2-41c5-92ff-ad124a9c1935" providerId="ADAL" clId="{3037D563-B055-492D-97DF-2861D280878F}" dt="2023-05-09T15:09:12.030" v="1" actId="2696"/>
      <pc:docMkLst>
        <pc:docMk/>
      </pc:docMkLst>
      <pc:sldChg chg="del">
        <pc:chgData name="Eugene Uhm" userId="60d1edbb-ccb2-41c5-92ff-ad124a9c1935" providerId="ADAL" clId="{3037D563-B055-492D-97DF-2861D280878F}" dt="2023-05-09T15:09:12.030" v="1" actId="2696"/>
        <pc:sldMkLst>
          <pc:docMk/>
          <pc:sldMk cId="1496538821" sldId="257"/>
        </pc:sldMkLst>
      </pc:sldChg>
      <pc:sldChg chg="del">
        <pc:chgData name="Eugene Uhm" userId="60d1edbb-ccb2-41c5-92ff-ad124a9c1935" providerId="ADAL" clId="{3037D563-B055-492D-97DF-2861D280878F}" dt="2023-05-09T15:08:45.907" v="0" actId="2696"/>
        <pc:sldMkLst>
          <pc:docMk/>
          <pc:sldMk cId="1732765157" sldId="34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D110-5CDE-4F22-9B7C-8397CAA76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CDFEF-F3FA-48CE-9317-5545B955A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20936-3BBD-4085-B371-01391BE6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1275-A0F2-4BA3-817B-0DD13B2D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8FEC8-343E-4A31-8E32-CF265459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5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F4977-1749-4FC3-B75A-2F8BEC32A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0709EE-DA57-437C-A1BF-99568373D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663F5-6FF6-4B60-BA7E-A6B37797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3CDC0-76C2-4B12-90A9-5B27F8A45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35D4C-124E-4830-B83F-0EA8A5EF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02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823237-0612-4070-A8DA-B1A1E4DF50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6D045-61FC-42ED-8065-38DB6C2C2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EE545-24CC-43D2-BDEA-E1FA0A02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5CAEE-9098-4BA8-850B-BFF6E7FA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12957-8AE4-43CD-BA71-571B3314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268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 b="58420"/>
          <a:stretch>
            <a:fillRect/>
          </a:stretch>
        </p:blipFill>
        <p:spPr bwMode="auto">
          <a:xfrm>
            <a:off x="446088" y="382588"/>
            <a:ext cx="117570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204913" y="1509713"/>
            <a:ext cx="8882062" cy="2481262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204913" y="4057650"/>
            <a:ext cx="8882062" cy="2481262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041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 b="58420"/>
          <a:stretch>
            <a:fillRect/>
          </a:stretch>
        </p:blipFill>
        <p:spPr bwMode="auto">
          <a:xfrm>
            <a:off x="446088" y="382588"/>
            <a:ext cx="117570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9089" y="1683430"/>
            <a:ext cx="10291763" cy="3976687"/>
          </a:xfrm>
        </p:spPr>
        <p:txBody>
          <a:bodyPr/>
          <a:lstStyle>
            <a:lvl2pPr marL="685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2pPr>
            <a:lvl4pPr marL="1828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4pPr>
          </a:lstStyle>
          <a:p>
            <a:pPr lvl="0"/>
            <a:r>
              <a:rPr lang="en-US"/>
              <a:t>Sub Title Goes Here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18288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</p:spTree>
    <p:extLst>
      <p:ext uri="{BB962C8B-B14F-4D97-AF65-F5344CB8AC3E}">
        <p14:creationId xmlns:p14="http://schemas.microsoft.com/office/powerpoint/2010/main" val="902828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  <a:p>
            <a:endParaRPr lang="en-US" alt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33261" y="1683431"/>
            <a:ext cx="10291763" cy="3976687"/>
          </a:xfrm>
        </p:spPr>
        <p:txBody>
          <a:bodyPr/>
          <a:lstStyle>
            <a:lvl2pPr marL="685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2pPr>
            <a:lvl4pPr marL="1828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4pPr>
          </a:lstStyle>
          <a:p>
            <a:pPr lvl="0"/>
            <a:r>
              <a:rPr lang="en-US"/>
              <a:t>Sub Title Goes Here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18288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2581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838200" y="1773238"/>
            <a:ext cx="9144000" cy="1655762"/>
          </a:xfrm>
          <a:prstGeom prst="rect">
            <a:avLst/>
          </a:prstGeom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endParaRPr lang="en-US" altLang="en-US" sz="2000">
              <a:solidFill>
                <a:srgbClr val="043673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4128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</p:spTree>
    <p:extLst>
      <p:ext uri="{BB962C8B-B14F-4D97-AF65-F5344CB8AC3E}">
        <p14:creationId xmlns:p14="http://schemas.microsoft.com/office/powerpoint/2010/main" val="2708810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827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514627"/>
            <a:ext cx="8411817" cy="1325563"/>
          </a:xfrm>
        </p:spPr>
        <p:txBody>
          <a:bodyPr/>
          <a:lstStyle>
            <a:lvl1pPr>
              <a:defRPr baseline="0">
                <a:solidFill>
                  <a:srgbClr val="0436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</p:spTree>
    <p:extLst>
      <p:ext uri="{BB962C8B-B14F-4D97-AF65-F5344CB8AC3E}">
        <p14:creationId xmlns:p14="http://schemas.microsoft.com/office/powerpoint/2010/main" val="288735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B3BEC-9205-4A76-8741-3B71EBD38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A43DA-787E-4D8C-BE57-4E65A1D59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18CFE-AE7A-490D-A5C1-9931FFF7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8C18D-B102-496B-8E89-9A2A50C8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D95C-3D87-43D4-8F27-A8C2C13D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36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5121275"/>
            <a:ext cx="34544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62" y="3760788"/>
            <a:ext cx="6862763" cy="2243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9639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 b="58420"/>
          <a:stretch>
            <a:fillRect/>
          </a:stretch>
        </p:blipFill>
        <p:spPr bwMode="auto">
          <a:xfrm>
            <a:off x="446088" y="382588"/>
            <a:ext cx="117570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93775" y="1868488"/>
            <a:ext cx="3657600" cy="3087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435850" y="1906156"/>
            <a:ext cx="3657600" cy="3087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906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173F1-A388-419C-912B-C10B37A4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C2921-E09B-416F-9E11-20770BB80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40FBF-ADFC-4B14-9B26-40E5BB1BC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DC2D9-0564-4122-AB92-E6BDF53F8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532F0-5F9C-43E7-AE5D-35072CDE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8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38B82-E2D7-4B7B-990F-32FDD22A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26996-9A7C-4A2F-AFAD-76961BA62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E1316-B31A-45E9-B8CB-45309A8D4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66839-679F-42C9-A3DD-3855D5957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FDCB4-778D-4ED3-9315-F56401BC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2FB4D-E3C0-4B74-A2E3-945DD0D1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EA71-3067-4907-A1C9-D4ABF889E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3F9F7-A704-4A59-B8C5-D036FF812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7245B-C97F-4365-A5F2-760F846C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80C47-F3AE-4F62-8689-804D59C33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2FDFE-7FEB-4981-B649-CBFBA3F0E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B27AC2-A376-440D-8943-336C66AD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3A2835-95D8-4049-B3F6-311FF69F3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8B198-F80B-4E85-9BFA-89951794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1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CF50F-B105-4569-955A-F5C1808C1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E3BB7C-8657-49BF-8325-98B5F8E44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492B8-F052-4D72-8454-0F86C7D7B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CDD00-8B70-45C4-BC06-53FE5304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3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B884F3-B284-401C-8EC0-27277B146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EAE17-49E5-43D6-895D-063012AA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A7465-B5C9-4704-A80E-FE343248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1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63C7-97D4-4D49-B01F-30EA70F6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4B7C5-77BB-4582-A851-09521D186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96C0C-6A47-446B-A10E-0E845A56A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C8091-1456-4B7D-9758-E3F75A295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5552D-1E17-4A37-A6B7-BF57825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7D482-C51E-4A73-ADB5-B6EEA142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133FD-809B-47B8-B0F0-BE1A0B826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E6314D-F2C9-4B01-980B-59D2F8E975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FCB22-8F2A-417E-968D-F75F56C98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42A10-E8D7-4D15-B42E-2DB08BB9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247ED-408B-421E-B525-5E72BB84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B759B-D11B-43A4-BE90-0B59DC8F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6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83A8AC-ACA2-456B-93E7-7424508C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64A82-2AF0-4892-AD74-7836EC78C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BD77F-4F22-4B46-9577-02D7C34D9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EF029-C8D6-4159-B6E8-F28560659D5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5264C-4A39-44C9-8A75-A57D02B5A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344B1-2AC0-4DB3-8FC1-0A2EC07BA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18358-ED55-4F2F-86A8-0BC3629D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5475" y="3151188"/>
            <a:ext cx="6862763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Main Title of Presentation</a:t>
            </a:r>
            <a:br>
              <a:rPr lang="en-US" altLang="en-US"/>
            </a:br>
            <a:r>
              <a:rPr lang="en-US" altLang="en-US"/>
              <a:t>Date</a:t>
            </a:r>
            <a:br>
              <a:rPr lang="en-US" altLang="en-US"/>
            </a:br>
            <a:br>
              <a:rPr lang="en-US" altLang="en-US"/>
            </a:br>
            <a:r>
              <a:rPr lang="en-US" altLang="en-US"/>
              <a:t>Title of the Presenter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1114" y="7268482"/>
            <a:ext cx="10515600" cy="4351338"/>
          </a:xfrm>
          <a:prstGeom prst="rect">
            <a:avLst/>
          </a:prstGeom>
        </p:spPr>
        <p:txBody>
          <a:bodyPr vert="horz" lIns="27432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051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Tx/>
        <a:buBlip>
          <a:blip r:embed="rId12"/>
        </a:buBlip>
        <a:defRPr sz="36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32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ppleSymbols" charset="0"/>
        <a:buChar char="⎻"/>
        <a:defRPr sz="24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ppleSymbols" charset="0"/>
        <a:buChar char="⎻"/>
        <a:defRPr sz="20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ppleSymbols" charset="0"/>
        <a:buChar char="⎻"/>
        <a:defRPr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hyperlink" Target="http://www.exim.gov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image" Target="../media/image40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image" Target="../media/image10.emf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orking on her computer&#10;&#10;Description automatically generated with low confidence">
            <a:extLst>
              <a:ext uri="{FF2B5EF4-FFF2-40B4-BE49-F238E27FC236}">
                <a16:creationId xmlns:a16="http://schemas.microsoft.com/office/drawing/2014/main" id="{C9895D90-7CA5-CA9C-2A1A-C1BAE08D3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45" y="0"/>
            <a:ext cx="11242955" cy="5808206"/>
          </a:xfrm>
          <a:prstGeom prst="rect">
            <a:avLst/>
          </a:prstGeom>
        </p:spPr>
      </p:pic>
      <p:pic>
        <p:nvPicPr>
          <p:cNvPr id="9" name="Navy Gradient" descr="Background pattern&#10;&#10;Description automatically generated">
            <a:extLst>
              <a:ext uri="{FF2B5EF4-FFF2-40B4-BE49-F238E27FC236}">
                <a16:creationId xmlns:a16="http://schemas.microsoft.com/office/drawing/2014/main" id="{FE8AC550-4FCF-4FA7-A9FB-A230A4966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07"/>
          <a:stretch/>
        </p:blipFill>
        <p:spPr>
          <a:xfrm>
            <a:off x="0" y="0"/>
            <a:ext cx="12192000" cy="5808206"/>
          </a:xfrm>
          <a:prstGeom prst="rect">
            <a:avLst/>
          </a:prstGeom>
        </p:spPr>
      </p:pic>
      <p:sp>
        <p:nvSpPr>
          <p:cNvPr id="10" name="Navy Overlay">
            <a:extLst>
              <a:ext uri="{FF2B5EF4-FFF2-40B4-BE49-F238E27FC236}">
                <a16:creationId xmlns:a16="http://schemas.microsoft.com/office/drawing/2014/main" id="{C8FDE8C1-417E-4D8C-9D62-E6B9D75C3F5C}"/>
              </a:ext>
            </a:extLst>
          </p:cNvPr>
          <p:cNvSpPr/>
          <p:nvPr/>
        </p:nvSpPr>
        <p:spPr>
          <a:xfrm>
            <a:off x="0" y="0"/>
            <a:ext cx="12206654" cy="5808207"/>
          </a:xfrm>
          <a:prstGeom prst="rect">
            <a:avLst/>
          </a:prstGeom>
          <a:solidFill>
            <a:srgbClr val="03357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XIM Logo">
            <a:extLst>
              <a:ext uri="{FF2B5EF4-FFF2-40B4-BE49-F238E27FC236}">
                <a16:creationId xmlns:a16="http://schemas.microsoft.com/office/drawing/2014/main" id="{4D283D3F-2BC6-4B37-9CB9-A46A160FE47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70692" y="6089959"/>
            <a:ext cx="866171" cy="515710"/>
          </a:xfrm>
          <a:prstGeom prst="rect">
            <a:avLst/>
          </a:prstGeom>
        </p:spPr>
      </p:pic>
      <p:sp>
        <p:nvSpPr>
          <p:cNvPr id="3" name="Green line">
            <a:extLst>
              <a:ext uri="{FF2B5EF4-FFF2-40B4-BE49-F238E27FC236}">
                <a16:creationId xmlns:a16="http://schemas.microsoft.com/office/drawing/2014/main" id="{E3E6A562-60DF-4B2A-B20D-22AB423787BA}"/>
              </a:ext>
            </a:extLst>
          </p:cNvPr>
          <p:cNvSpPr/>
          <p:nvPr/>
        </p:nvSpPr>
        <p:spPr>
          <a:xfrm>
            <a:off x="1237673" y="3449484"/>
            <a:ext cx="5805600" cy="45600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63917D4-9B00-4833-BA2A-1EEBD29D307C}"/>
              </a:ext>
            </a:extLst>
          </p:cNvPr>
          <p:cNvSpPr txBox="1">
            <a:spLocks/>
          </p:cNvSpPr>
          <p:nvPr/>
        </p:nvSpPr>
        <p:spPr>
          <a:xfrm>
            <a:off x="1134589" y="1282798"/>
            <a:ext cx="5908800" cy="1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EXIM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Solutions to Support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Your Export Growth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83EC17-C2C2-4164-A4E5-6407ECEBD088}"/>
              </a:ext>
            </a:extLst>
          </p:cNvPr>
          <p:cNvSpPr txBox="1"/>
          <p:nvPr/>
        </p:nvSpPr>
        <p:spPr>
          <a:xfrm>
            <a:off x="1181591" y="6145662"/>
            <a:ext cx="6114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BA33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NAME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A33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6BA33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6221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side">
            <a:extLst>
              <a:ext uri="{FF2B5EF4-FFF2-40B4-BE49-F238E27FC236}">
                <a16:creationId xmlns:a16="http://schemas.microsoft.com/office/drawing/2014/main" id="{D080B158-D976-4E12-BFA2-8891B0462756}"/>
              </a:ext>
            </a:extLst>
          </p:cNvPr>
          <p:cNvSpPr/>
          <p:nvPr/>
        </p:nvSpPr>
        <p:spPr>
          <a:xfrm>
            <a:off x="0" y="923637"/>
            <a:ext cx="5054599" cy="5934363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38EAD-0BFA-473C-866D-4BA40D5DCEF1}"/>
              </a:ext>
            </a:extLst>
          </p:cNvPr>
          <p:cNvSpPr txBox="1"/>
          <p:nvPr/>
        </p:nvSpPr>
        <p:spPr>
          <a:xfrm>
            <a:off x="573730" y="2541839"/>
            <a:ext cx="4414830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Working Capital</a:t>
            </a:r>
            <a:b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</a:br>
            <a: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Loan</a:t>
            </a:r>
            <a: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Guarantee</a:t>
            </a:r>
            <a:endParaRPr kumimoji="0" lang="en-US" sz="34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Light" panose="020B04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Green line">
            <a:extLst>
              <a:ext uri="{FF2B5EF4-FFF2-40B4-BE49-F238E27FC236}">
                <a16:creationId xmlns:a16="http://schemas.microsoft.com/office/drawing/2014/main" id="{B9B833DC-F701-4493-9715-81224D6AF9D3}"/>
              </a:ext>
            </a:extLst>
          </p:cNvPr>
          <p:cNvSpPr/>
          <p:nvPr/>
        </p:nvSpPr>
        <p:spPr>
          <a:xfrm>
            <a:off x="660965" y="3860338"/>
            <a:ext cx="2490449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op Bar">
            <a:extLst>
              <a:ext uri="{FF2B5EF4-FFF2-40B4-BE49-F238E27FC236}">
                <a16:creationId xmlns:a16="http://schemas.microsoft.com/office/drawing/2014/main" id="{88DC6B98-ABDA-4D9D-8C19-77ADBB13F808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1C990134-B8A8-46B2-9510-06677C498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D927ED-2713-4A7B-9423-0EDA2ED4AE74}"/>
              </a:ext>
            </a:extLst>
          </p:cNvPr>
          <p:cNvSpPr txBox="1"/>
          <p:nvPr/>
        </p:nvSpPr>
        <p:spPr>
          <a:xfrm>
            <a:off x="573730" y="4232902"/>
            <a:ext cx="3724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Empowers exporters to unlock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cash flow to fulfill sales orders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and take on new business abroad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0F998E8-59F0-5859-1C10-DB400B44ECCB}"/>
              </a:ext>
            </a:extLst>
          </p:cNvPr>
          <p:cNvSpPr txBox="1">
            <a:spLocks/>
          </p:cNvSpPr>
          <p:nvPr/>
        </p:nvSpPr>
        <p:spPr bwMode="auto">
          <a:xfrm>
            <a:off x="5311349" y="1182708"/>
            <a:ext cx="6219686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Provides a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90% guarantee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of repayment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(principal and interest) on loans to exporters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May be set up as a “Transaction-specific”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or a “Revolving” line of credit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No minimum or maximum amounts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Loan supports advances made against export-related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inventory (including WIP) and foreign receivables: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Up to 75% advance rate on inventory, and up to 90% on foreign receivables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Some buyer approval authority may be given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to exporter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Asset-Based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: fully collateralized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Personal Guarantees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: required of owner(s)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8C85ED-2BB5-6477-A836-C2DE6E301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965" y="1604572"/>
            <a:ext cx="617120" cy="59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side">
            <a:extLst>
              <a:ext uri="{FF2B5EF4-FFF2-40B4-BE49-F238E27FC236}">
                <a16:creationId xmlns:a16="http://schemas.microsoft.com/office/drawing/2014/main" id="{61BD91F2-FA2E-48D5-BDA6-CEA02F0B7532}"/>
              </a:ext>
            </a:extLst>
          </p:cNvPr>
          <p:cNvSpPr/>
          <p:nvPr/>
        </p:nvSpPr>
        <p:spPr>
          <a:xfrm>
            <a:off x="0" y="923637"/>
            <a:ext cx="5054599" cy="5934363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F61C5-08BF-4DA7-A865-7DCA2A8D89F7}"/>
              </a:ext>
            </a:extLst>
          </p:cNvPr>
          <p:cNvSpPr txBox="1"/>
          <p:nvPr/>
        </p:nvSpPr>
        <p:spPr>
          <a:xfrm>
            <a:off x="573730" y="2541839"/>
            <a:ext cx="4414830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Medium-Term</a:t>
            </a:r>
            <a:br>
              <a:rPr kumimoji="0" lang="en-US" sz="34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 panose="020B04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34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Financing</a:t>
            </a:r>
            <a: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n-US" sz="34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Light" panose="020B04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Green line">
            <a:extLst>
              <a:ext uri="{FF2B5EF4-FFF2-40B4-BE49-F238E27FC236}">
                <a16:creationId xmlns:a16="http://schemas.microsoft.com/office/drawing/2014/main" id="{4B4F48A0-9191-44EE-8F57-C5CC91622A3E}"/>
              </a:ext>
            </a:extLst>
          </p:cNvPr>
          <p:cNvSpPr/>
          <p:nvPr/>
        </p:nvSpPr>
        <p:spPr>
          <a:xfrm>
            <a:off x="660965" y="3909995"/>
            <a:ext cx="2490449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DCB224-FD84-421A-9DBC-FD4CAB062A23}"/>
              </a:ext>
            </a:extLst>
          </p:cNvPr>
          <p:cNvSpPr txBox="1">
            <a:spLocks/>
          </p:cNvSpPr>
          <p:nvPr/>
        </p:nvSpPr>
        <p:spPr bwMode="auto">
          <a:xfrm>
            <a:off x="5398584" y="2669101"/>
            <a:ext cx="6219686" cy="257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85% financed, 15% cash down payment by the buyer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(may be financed by lender)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Repayment up to 5 years, exceptionally 7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Amounts of $</a:t>
            </a: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25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 million or less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Long-term financing for projects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</p:txBody>
      </p:sp>
      <p:sp>
        <p:nvSpPr>
          <p:cNvPr id="7" name="Top Bar">
            <a:extLst>
              <a:ext uri="{FF2B5EF4-FFF2-40B4-BE49-F238E27FC236}">
                <a16:creationId xmlns:a16="http://schemas.microsoft.com/office/drawing/2014/main" id="{14AA3936-AD63-4EC7-A0E9-387417652C72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70F83C57-952D-414A-B1C4-F57C76ED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54F939-F45F-404B-895C-C95339578A5C}"/>
              </a:ext>
            </a:extLst>
          </p:cNvPr>
          <p:cNvSpPr txBox="1"/>
          <p:nvPr/>
        </p:nvSpPr>
        <p:spPr>
          <a:xfrm>
            <a:off x="573730" y="4282559"/>
            <a:ext cx="3724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Generally used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foreign buyer financing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of capital equipment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361462-9273-2B43-BF4F-5A9FB758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65" y="1678254"/>
            <a:ext cx="422453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57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80;p31">
            <a:extLst>
              <a:ext uri="{FF2B5EF4-FFF2-40B4-BE49-F238E27FC236}">
                <a16:creationId xmlns:a16="http://schemas.microsoft.com/office/drawing/2014/main" id="{F2413345-034C-48B2-B30D-26499A4E5945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flag on a pole&#10;&#10;Description automatically generated with medium confidence">
            <a:extLst>
              <a:ext uri="{FF2B5EF4-FFF2-40B4-BE49-F238E27FC236}">
                <a16:creationId xmlns:a16="http://schemas.microsoft.com/office/drawing/2014/main" id="{8AE32568-74BE-4551-AB2F-D569CD9BE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BFDB8E-8403-4342-9864-0B6C6CE6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D3D6F029-1A53-C872-A334-1A6DD3AE9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3635"/>
            <a:ext cx="12210541" cy="593436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B7526B1-9F03-442A-9D70-32999ECDF661}"/>
              </a:ext>
            </a:extLst>
          </p:cNvPr>
          <p:cNvSpPr txBox="1">
            <a:spLocks/>
          </p:cNvSpPr>
          <p:nvPr/>
        </p:nvSpPr>
        <p:spPr bwMode="auto">
          <a:xfrm>
            <a:off x="562366" y="3119566"/>
            <a:ext cx="5715341" cy="22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5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Financing to establish or expand domestic manufacturing facilities or infrastructure projects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Provided at market rates and available amount scales with number of U.S. jobs supported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Project must demonstrate that 25 percent of production or expected shipments are tied to exports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Small businesses, transformational export area projects, and environmentally beneficial projects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eligible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 for lower, 15 percent export nexus threshold</a:t>
            </a:r>
          </a:p>
        </p:txBody>
      </p:sp>
      <p:pic>
        <p:nvPicPr>
          <p:cNvPr id="1028" name="Picture 4" descr="make more in America">
            <a:extLst>
              <a:ext uri="{FF2B5EF4-FFF2-40B4-BE49-F238E27FC236}">
                <a16:creationId xmlns:a16="http://schemas.microsoft.com/office/drawing/2014/main" id="{719C44AB-0EF7-1C2A-2287-765DB275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" y="1880056"/>
            <a:ext cx="2355624" cy="108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6AC647-0FA5-4834-B83F-107524BD282C}"/>
              </a:ext>
            </a:extLst>
          </p:cNvPr>
          <p:cNvSpPr txBox="1"/>
          <p:nvPr/>
        </p:nvSpPr>
        <p:spPr>
          <a:xfrm>
            <a:off x="2392220" y="2161851"/>
            <a:ext cx="90809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Domestic Financing</a:t>
            </a:r>
          </a:p>
        </p:txBody>
      </p:sp>
      <p:sp>
        <p:nvSpPr>
          <p:cNvPr id="21" name="Google Shape;681;p31">
            <a:extLst>
              <a:ext uri="{FF2B5EF4-FFF2-40B4-BE49-F238E27FC236}">
                <a16:creationId xmlns:a16="http://schemas.microsoft.com/office/drawing/2014/main" id="{671A7474-151D-1A0F-9290-B0CD1E5F3FD1}"/>
              </a:ext>
            </a:extLst>
          </p:cNvPr>
          <p:cNvSpPr/>
          <p:nvPr/>
        </p:nvSpPr>
        <p:spPr>
          <a:xfrm>
            <a:off x="0" y="477377"/>
            <a:ext cx="4802736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683;p31">
            <a:extLst>
              <a:ext uri="{FF2B5EF4-FFF2-40B4-BE49-F238E27FC236}">
                <a16:creationId xmlns:a16="http://schemas.microsoft.com/office/drawing/2014/main" id="{FD0E3D53-6D17-A136-81AF-720C9A51B07C}"/>
              </a:ext>
            </a:extLst>
          </p:cNvPr>
          <p:cNvSpPr txBox="1">
            <a:spLocks/>
          </p:cNvSpPr>
          <p:nvPr/>
        </p:nvSpPr>
        <p:spPr>
          <a:xfrm>
            <a:off x="340153" y="792794"/>
            <a:ext cx="4471853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Major Financing Tools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3298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>
            <a:extLst>
              <a:ext uri="{FF2B5EF4-FFF2-40B4-BE49-F238E27FC236}">
                <a16:creationId xmlns:a16="http://schemas.microsoft.com/office/drawing/2014/main" id="{0906CD58-DFED-4CD9-886E-B3BFD11E581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EXIM Logo">
            <a:extLst>
              <a:ext uri="{FF2B5EF4-FFF2-40B4-BE49-F238E27FC236}">
                <a16:creationId xmlns:a16="http://schemas.microsoft.com/office/drawing/2014/main" id="{51E3CD4D-2F09-420D-93C3-7E9FC31BCEC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3" name="Google Shape;312;p49">
            <a:extLst>
              <a:ext uri="{FF2B5EF4-FFF2-40B4-BE49-F238E27FC236}">
                <a16:creationId xmlns:a16="http://schemas.microsoft.com/office/drawing/2014/main" id="{E113D07E-9310-495E-B2AE-04FC20FF8C25}"/>
              </a:ext>
            </a:extLst>
          </p:cNvPr>
          <p:cNvSpPr/>
          <p:nvPr/>
        </p:nvSpPr>
        <p:spPr>
          <a:xfrm>
            <a:off x="2654250" y="1696274"/>
            <a:ext cx="6883500" cy="3926400"/>
          </a:xfrm>
          <a:prstGeom prst="rect">
            <a:avLst/>
          </a:prstGeom>
          <a:solidFill>
            <a:srgbClr val="033572">
              <a:alpha val="9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7;p49">
            <a:extLst>
              <a:ext uri="{FF2B5EF4-FFF2-40B4-BE49-F238E27FC236}">
                <a16:creationId xmlns:a16="http://schemas.microsoft.com/office/drawing/2014/main" id="{8815BC22-7A69-41B9-9940-ADCD30C950F5}"/>
              </a:ext>
            </a:extLst>
          </p:cNvPr>
          <p:cNvSpPr txBox="1"/>
          <p:nvPr/>
        </p:nvSpPr>
        <p:spPr>
          <a:xfrm>
            <a:off x="4351875" y="1925625"/>
            <a:ext cx="4640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ource Sans Pro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EXIM Eligible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20;p49">
            <a:extLst>
              <a:ext uri="{FF2B5EF4-FFF2-40B4-BE49-F238E27FC236}">
                <a16:creationId xmlns:a16="http://schemas.microsoft.com/office/drawing/2014/main" id="{D4DB4E8C-6499-47EE-A7EB-8BF2A1C2E0CE}"/>
              </a:ext>
            </a:extLst>
          </p:cNvPr>
          <p:cNvSpPr txBox="1"/>
          <p:nvPr/>
        </p:nvSpPr>
        <p:spPr>
          <a:xfrm>
            <a:off x="3775800" y="2840026"/>
            <a:ext cx="46404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Open for business in 180+ countries!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Final shipment takes place from a US port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All industries welcome; military &amp; defense exports are limited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1521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5;p42">
            <a:extLst>
              <a:ext uri="{FF2B5EF4-FFF2-40B4-BE49-F238E27FC236}">
                <a16:creationId xmlns:a16="http://schemas.microsoft.com/office/drawing/2014/main" id="{32659688-D0B1-4639-B14F-89016F76584F}"/>
              </a:ext>
            </a:extLst>
          </p:cNvPr>
          <p:cNvSpPr/>
          <p:nvPr/>
        </p:nvSpPr>
        <p:spPr>
          <a:xfrm>
            <a:off x="8140390" y="1"/>
            <a:ext cx="4051610" cy="6858000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86;p42">
            <a:extLst>
              <a:ext uri="{FF2B5EF4-FFF2-40B4-BE49-F238E27FC236}">
                <a16:creationId xmlns:a16="http://schemas.microsoft.com/office/drawing/2014/main" id="{864B408E-144A-4F2E-B380-664872C48FAC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209" y="-196349"/>
            <a:ext cx="7830396" cy="626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8;p42">
            <a:extLst>
              <a:ext uri="{FF2B5EF4-FFF2-40B4-BE49-F238E27FC236}">
                <a16:creationId xmlns:a16="http://schemas.microsoft.com/office/drawing/2014/main" id="{D3CEFCF2-A1D9-4A65-9047-52B9FFA1B1BE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01" y="3090640"/>
            <a:ext cx="305870" cy="3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89;p42">
            <a:extLst>
              <a:ext uri="{FF2B5EF4-FFF2-40B4-BE49-F238E27FC236}">
                <a16:creationId xmlns:a16="http://schemas.microsoft.com/office/drawing/2014/main" id="{42FE0866-D568-4C7C-B446-F1FBFD7BB633}"/>
              </a:ext>
            </a:extLst>
          </p:cNvPr>
          <p:cNvSpPr txBox="1"/>
          <p:nvPr/>
        </p:nvSpPr>
        <p:spPr>
          <a:xfrm>
            <a:off x="1224472" y="3052136"/>
            <a:ext cx="46507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EXIM Bank conducts business in most countries throughout the world.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oogle Shape;890;p42">
            <a:extLst>
              <a:ext uri="{FF2B5EF4-FFF2-40B4-BE49-F238E27FC236}">
                <a16:creationId xmlns:a16="http://schemas.microsoft.com/office/drawing/2014/main" id="{9B4CB18D-B031-4C17-BCFA-7DFC48E76C8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00" y="4083806"/>
            <a:ext cx="305870" cy="3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91;p42">
            <a:extLst>
              <a:ext uri="{FF2B5EF4-FFF2-40B4-BE49-F238E27FC236}">
                <a16:creationId xmlns:a16="http://schemas.microsoft.com/office/drawing/2014/main" id="{D5E3CDDA-AA74-45A2-84AE-F5F373DC1186}"/>
              </a:ext>
            </a:extLst>
          </p:cNvPr>
          <p:cNvSpPr txBox="1"/>
          <p:nvPr/>
        </p:nvSpPr>
        <p:spPr>
          <a:xfrm>
            <a:off x="1224471" y="4052075"/>
            <a:ext cx="465079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Restrictions may apply based on political or economic conditions and are highlighted on the Country Limitation Schedule.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897;p42">
            <a:extLst>
              <a:ext uri="{FF2B5EF4-FFF2-40B4-BE49-F238E27FC236}">
                <a16:creationId xmlns:a16="http://schemas.microsoft.com/office/drawing/2014/main" id="{4469CF1C-3661-42DE-A3CE-D218C425213C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01" y="5706362"/>
            <a:ext cx="305870" cy="3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98;p42">
            <a:extLst>
              <a:ext uri="{FF2B5EF4-FFF2-40B4-BE49-F238E27FC236}">
                <a16:creationId xmlns:a16="http://schemas.microsoft.com/office/drawing/2014/main" id="{0862005D-073D-421D-9B21-8087EF9926C9}"/>
              </a:ext>
            </a:extLst>
          </p:cNvPr>
          <p:cNvSpPr txBox="1"/>
          <p:nvPr/>
        </p:nvSpPr>
        <p:spPr>
          <a:xfrm>
            <a:off x="1224472" y="5667858"/>
            <a:ext cx="4650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Open in over 180 countries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68788-6B79-47D4-AD7F-E1AC0ED60597}"/>
              </a:ext>
            </a:extLst>
          </p:cNvPr>
          <p:cNvSpPr txBox="1"/>
          <p:nvPr/>
        </p:nvSpPr>
        <p:spPr>
          <a:xfrm>
            <a:off x="8261036" y="5490914"/>
            <a:ext cx="3439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Check the Country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Limitation Schedule (CLS)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at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  <a:hlinkClick r:id="rId4"/>
              </a:rPr>
              <a:t>www.exim.gov</a:t>
            </a:r>
            <a: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  <a:hlinkClick r:id="rId4"/>
              </a:rPr>
              <a:t>. 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Open Sans" pitchFamily="34" charset="0"/>
            </a:endParaRPr>
          </a:p>
        </p:txBody>
      </p:sp>
      <p:sp>
        <p:nvSpPr>
          <p:cNvPr id="17" name="Google Shape;892;p42">
            <a:extLst>
              <a:ext uri="{FF2B5EF4-FFF2-40B4-BE49-F238E27FC236}">
                <a16:creationId xmlns:a16="http://schemas.microsoft.com/office/drawing/2014/main" id="{39172165-89B5-4D19-9B85-99B4812F6D93}"/>
              </a:ext>
            </a:extLst>
          </p:cNvPr>
          <p:cNvSpPr/>
          <p:nvPr/>
        </p:nvSpPr>
        <p:spPr>
          <a:xfrm>
            <a:off x="0" y="478717"/>
            <a:ext cx="5875271" cy="1970994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894;p42">
            <a:extLst>
              <a:ext uri="{FF2B5EF4-FFF2-40B4-BE49-F238E27FC236}">
                <a16:creationId xmlns:a16="http://schemas.microsoft.com/office/drawing/2014/main" id="{C68B5489-B174-464A-874A-37D8A4FD6281}"/>
              </a:ext>
            </a:extLst>
          </p:cNvPr>
          <p:cNvSpPr txBox="1"/>
          <p:nvPr/>
        </p:nvSpPr>
        <p:spPr>
          <a:xfrm>
            <a:off x="724328" y="1061447"/>
            <a:ext cx="5608585" cy="118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Country Limitation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Schedule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893;p42">
            <a:extLst>
              <a:ext uri="{FF2B5EF4-FFF2-40B4-BE49-F238E27FC236}">
                <a16:creationId xmlns:a16="http://schemas.microsoft.com/office/drawing/2014/main" id="{3C183EF9-A961-4F6E-85DC-12DF833D9421}"/>
              </a:ext>
            </a:extLst>
          </p:cNvPr>
          <p:cNvSpPr txBox="1">
            <a:spLocks/>
          </p:cNvSpPr>
          <p:nvPr/>
        </p:nvSpPr>
        <p:spPr>
          <a:xfrm>
            <a:off x="767361" y="507945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TOOLS FOR EXPORTERS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9DCC96-71E2-4E45-AFC2-160103331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4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rehouse full of boxes&#10;&#10;Description automatically generated with medium confidence">
            <a:extLst>
              <a:ext uri="{FF2B5EF4-FFF2-40B4-BE49-F238E27FC236}">
                <a16:creationId xmlns:a16="http://schemas.microsoft.com/office/drawing/2014/main" id="{F906FF24-2833-4CC3-925A-D803C44E4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0D6CDB-3EF4-0925-2707-36E96A96DE97}"/>
              </a:ext>
            </a:extLst>
          </p:cNvPr>
          <p:cNvGrpSpPr/>
          <p:nvPr/>
        </p:nvGrpSpPr>
        <p:grpSpPr>
          <a:xfrm>
            <a:off x="1980734" y="925758"/>
            <a:ext cx="7993903" cy="5006485"/>
            <a:chOff x="1980734" y="1265106"/>
            <a:chExt cx="7993903" cy="5006485"/>
          </a:xfrm>
        </p:grpSpPr>
        <p:sp>
          <p:nvSpPr>
            <p:cNvPr id="5" name="Google Shape;312;p49">
              <a:extLst>
                <a:ext uri="{FF2B5EF4-FFF2-40B4-BE49-F238E27FC236}">
                  <a16:creationId xmlns:a16="http://schemas.microsoft.com/office/drawing/2014/main" id="{2A694622-CCF3-451C-954A-A21651F79CD2}"/>
                </a:ext>
              </a:extLst>
            </p:cNvPr>
            <p:cNvSpPr/>
            <p:nvPr/>
          </p:nvSpPr>
          <p:spPr>
            <a:xfrm>
              <a:off x="2410012" y="1265106"/>
              <a:ext cx="7564625" cy="5006485"/>
            </a:xfrm>
            <a:prstGeom prst="rect">
              <a:avLst/>
            </a:prstGeom>
            <a:solidFill>
              <a:srgbClr val="033572">
                <a:alpha val="9254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317;p49">
              <a:extLst>
                <a:ext uri="{FF2B5EF4-FFF2-40B4-BE49-F238E27FC236}">
                  <a16:creationId xmlns:a16="http://schemas.microsoft.com/office/drawing/2014/main" id="{DD5C75F5-06F7-4A2D-8CA0-278F1A231A40}"/>
                </a:ext>
              </a:extLst>
            </p:cNvPr>
            <p:cNvSpPr txBox="1"/>
            <p:nvPr/>
          </p:nvSpPr>
          <p:spPr>
            <a:xfrm>
              <a:off x="4107569" y="1724992"/>
              <a:ext cx="4640400" cy="9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52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800"/>
                <a:buFont typeface="Source Sans Pro"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Eligibility Criteria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20;p49">
              <a:extLst>
                <a:ext uri="{FF2B5EF4-FFF2-40B4-BE49-F238E27FC236}">
                  <a16:creationId xmlns:a16="http://schemas.microsoft.com/office/drawing/2014/main" id="{506CFAB6-2D5E-4747-9EF4-2D935E12E175}"/>
                </a:ext>
              </a:extLst>
            </p:cNvPr>
            <p:cNvSpPr txBox="1"/>
            <p:nvPr/>
          </p:nvSpPr>
          <p:spPr>
            <a:xfrm>
              <a:off x="4107569" y="2402726"/>
              <a:ext cx="5414118" cy="3041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Products shipped from U.S. with more than 50% U.S. content including labor &amp; overhead, but not mark-up.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At least 3-year operating history, a positive net worth.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A DUNS number with Dun &amp; Bradstreet.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Obtained and maintained an active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SAM.gov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 registration, including the issuance of a Unique Entity Identifier (UEI).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Arial"/>
                  <a:sym typeface="Source Sans Pro"/>
                </a:rPr>
                <a:t>Request must be in proportion with exporter’s size.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C7B6FE9-A039-B543-8FFC-684717FC3DF0}"/>
                </a:ext>
              </a:extLst>
            </p:cNvPr>
            <p:cNvGrpSpPr/>
            <p:nvPr/>
          </p:nvGrpSpPr>
          <p:grpSpPr>
            <a:xfrm>
              <a:off x="1980734" y="2936748"/>
              <a:ext cx="1633500" cy="1663200"/>
              <a:chOff x="1980734" y="1978872"/>
              <a:chExt cx="1633500" cy="1663200"/>
            </a:xfrm>
          </p:grpSpPr>
          <p:sp>
            <p:nvSpPr>
              <p:cNvPr id="7" name="Google Shape;318;p49">
                <a:extLst>
                  <a:ext uri="{FF2B5EF4-FFF2-40B4-BE49-F238E27FC236}">
                    <a16:creationId xmlns:a16="http://schemas.microsoft.com/office/drawing/2014/main" id="{DA3A6073-E1B8-4B91-9247-2A40664E51D7}"/>
                  </a:ext>
                </a:extLst>
              </p:cNvPr>
              <p:cNvSpPr/>
              <p:nvPr/>
            </p:nvSpPr>
            <p:spPr>
              <a:xfrm>
                <a:off x="1980734" y="1978872"/>
                <a:ext cx="1633500" cy="1663200"/>
              </a:xfrm>
              <a:prstGeom prst="rect">
                <a:avLst/>
              </a:prstGeom>
              <a:solidFill>
                <a:srgbClr val="6BA3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53ED6314-FED6-4815-9D06-0C1B5090E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52840" y="2365828"/>
                <a:ext cx="889287" cy="889287"/>
              </a:xfrm>
              <a:prstGeom prst="rect">
                <a:avLst/>
              </a:prstGeom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252702F-3C2A-4F65-9990-FF288DA53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75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flag flying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D0E2B1CC-56C5-48E6-921E-A0A4CC68D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136" y="0"/>
            <a:ext cx="7674865" cy="6858000"/>
          </a:xfrm>
          <a:prstGeom prst="rect">
            <a:avLst/>
          </a:prstGeom>
        </p:spPr>
      </p:pic>
      <p:pic>
        <p:nvPicPr>
          <p:cNvPr id="15" name="Navy Gradient" descr="Background pattern&#10;&#10;Description automatically generated">
            <a:extLst>
              <a:ext uri="{FF2B5EF4-FFF2-40B4-BE49-F238E27FC236}">
                <a16:creationId xmlns:a16="http://schemas.microsoft.com/office/drawing/2014/main" id="{43FF055E-50EE-43AB-8E91-82F89426FB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6654" cy="6857999"/>
          </a:xfrm>
          <a:prstGeom prst="rect">
            <a:avLst/>
          </a:prstGeom>
        </p:spPr>
      </p:pic>
      <p:sp>
        <p:nvSpPr>
          <p:cNvPr id="16" name="Navy Overlay">
            <a:extLst>
              <a:ext uri="{FF2B5EF4-FFF2-40B4-BE49-F238E27FC236}">
                <a16:creationId xmlns:a16="http://schemas.microsoft.com/office/drawing/2014/main" id="{380A2F42-915D-4FFE-818E-E7592E95CC72}"/>
              </a:ext>
            </a:extLst>
          </p:cNvPr>
          <p:cNvSpPr/>
          <p:nvPr/>
        </p:nvSpPr>
        <p:spPr>
          <a:xfrm>
            <a:off x="3633" y="-1"/>
            <a:ext cx="12206654" cy="6858000"/>
          </a:xfrm>
          <a:prstGeom prst="rect">
            <a:avLst/>
          </a:prstGeom>
          <a:solidFill>
            <a:srgbClr val="033572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397;p55">
            <a:extLst>
              <a:ext uri="{FF2B5EF4-FFF2-40B4-BE49-F238E27FC236}">
                <a16:creationId xmlns:a16="http://schemas.microsoft.com/office/drawing/2014/main" id="{5A651B34-70C5-426A-B86D-88A1222CFFB4}"/>
              </a:ext>
            </a:extLst>
          </p:cNvPr>
          <p:cNvSpPr txBox="1"/>
          <p:nvPr/>
        </p:nvSpPr>
        <p:spPr>
          <a:xfrm>
            <a:off x="5403905" y="1567519"/>
            <a:ext cx="56085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272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Source Sans Pro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Aerek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Stephens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98;p55">
            <a:extLst>
              <a:ext uri="{FF2B5EF4-FFF2-40B4-BE49-F238E27FC236}">
                <a16:creationId xmlns:a16="http://schemas.microsoft.com/office/drawing/2014/main" id="{B456C05B-2FF1-4900-B304-4EC8D57255E4}"/>
              </a:ext>
            </a:extLst>
          </p:cNvPr>
          <p:cNvSpPr txBox="1"/>
          <p:nvPr/>
        </p:nvSpPr>
        <p:spPr>
          <a:xfrm>
            <a:off x="5403904" y="2257801"/>
            <a:ext cx="56085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Export Finance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(205) 375-8909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ource Sans Pr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aerek.stephens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@exim.gov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0;p55">
            <a:extLst>
              <a:ext uri="{FF2B5EF4-FFF2-40B4-BE49-F238E27FC236}">
                <a16:creationId xmlns:a16="http://schemas.microsoft.com/office/drawing/2014/main" id="{5A5CED14-CAD1-49BC-A2B0-FA44884C0031}"/>
              </a:ext>
            </a:extLst>
          </p:cNvPr>
          <p:cNvSpPr txBox="1"/>
          <p:nvPr/>
        </p:nvSpPr>
        <p:spPr>
          <a:xfrm>
            <a:off x="5403903" y="4487390"/>
            <a:ext cx="56085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SCHEDULE A CONSULTATION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01;p55">
            <a:extLst>
              <a:ext uri="{FF2B5EF4-FFF2-40B4-BE49-F238E27FC236}">
                <a16:creationId xmlns:a16="http://schemas.microsoft.com/office/drawing/2014/main" id="{0EFB6A1D-1591-4A1E-B5BF-92CA1D1D9AED}"/>
              </a:ext>
            </a:extLst>
          </p:cNvPr>
          <p:cNvSpPr txBox="1"/>
          <p:nvPr/>
        </p:nvSpPr>
        <p:spPr>
          <a:xfrm>
            <a:off x="5403901" y="4875696"/>
            <a:ext cx="60207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Source Sans Pro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https://grow.exim.gov/aerek-stephens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2A1D86-111C-4BFA-89A6-8EA30F447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17" name="Green line">
            <a:extLst>
              <a:ext uri="{FF2B5EF4-FFF2-40B4-BE49-F238E27FC236}">
                <a16:creationId xmlns:a16="http://schemas.microsoft.com/office/drawing/2014/main" id="{751E4041-FF34-4579-AA26-372F6CAB6899}"/>
              </a:ext>
            </a:extLst>
          </p:cNvPr>
          <p:cNvSpPr/>
          <p:nvPr/>
        </p:nvSpPr>
        <p:spPr>
          <a:xfrm>
            <a:off x="5475641" y="4036770"/>
            <a:ext cx="5604488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396;p55">
            <a:extLst>
              <a:ext uri="{FF2B5EF4-FFF2-40B4-BE49-F238E27FC236}">
                <a16:creationId xmlns:a16="http://schemas.microsoft.com/office/drawing/2014/main" id="{82DD567F-F6DD-47FF-A844-BA00E19E0A02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21" y="1062131"/>
            <a:ext cx="3679453" cy="4733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429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ater, boat, scene, outdoor&#10;&#10;Description automatically generated">
            <a:extLst>
              <a:ext uri="{FF2B5EF4-FFF2-40B4-BE49-F238E27FC236}">
                <a16:creationId xmlns:a16="http://schemas.microsoft.com/office/drawing/2014/main" id="{2EA55F9C-5E30-430C-B62E-DD362649D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Google Shape;312;p49">
            <a:extLst>
              <a:ext uri="{FF2B5EF4-FFF2-40B4-BE49-F238E27FC236}">
                <a16:creationId xmlns:a16="http://schemas.microsoft.com/office/drawing/2014/main" id="{14FCEC56-51B2-408D-A4A6-5ED850A3383E}"/>
              </a:ext>
            </a:extLst>
          </p:cNvPr>
          <p:cNvSpPr/>
          <p:nvPr/>
        </p:nvSpPr>
        <p:spPr>
          <a:xfrm>
            <a:off x="3141143" y="1816100"/>
            <a:ext cx="5909713" cy="2573868"/>
          </a:xfrm>
          <a:prstGeom prst="rect">
            <a:avLst/>
          </a:prstGeom>
          <a:solidFill>
            <a:srgbClr val="033572">
              <a:alpha val="9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8;p49">
            <a:extLst>
              <a:ext uri="{FF2B5EF4-FFF2-40B4-BE49-F238E27FC236}">
                <a16:creationId xmlns:a16="http://schemas.microsoft.com/office/drawing/2014/main" id="{DBA3C03C-AE2E-4F3E-87CF-4103C1501E3F}"/>
              </a:ext>
            </a:extLst>
          </p:cNvPr>
          <p:cNvSpPr/>
          <p:nvPr/>
        </p:nvSpPr>
        <p:spPr>
          <a:xfrm>
            <a:off x="2711863" y="2255705"/>
            <a:ext cx="1633500" cy="16632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6D23F-765A-498A-8591-BE86999514AA}"/>
              </a:ext>
            </a:extLst>
          </p:cNvPr>
          <p:cNvSpPr txBox="1"/>
          <p:nvPr/>
        </p:nvSpPr>
        <p:spPr>
          <a:xfrm>
            <a:off x="3122106" y="2345717"/>
            <a:ext cx="698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EXIM Logo">
            <a:extLst>
              <a:ext uri="{FF2B5EF4-FFF2-40B4-BE49-F238E27FC236}">
                <a16:creationId xmlns:a16="http://schemas.microsoft.com/office/drawing/2014/main" id="{9DCA6D34-4F50-40C8-856F-3D8C4A0C461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5" name="Google Shape;317;p49">
            <a:extLst>
              <a:ext uri="{FF2B5EF4-FFF2-40B4-BE49-F238E27FC236}">
                <a16:creationId xmlns:a16="http://schemas.microsoft.com/office/drawing/2014/main" id="{66259854-C429-41B8-A432-CCB10968404C}"/>
              </a:ext>
            </a:extLst>
          </p:cNvPr>
          <p:cNvSpPr txBox="1"/>
          <p:nvPr/>
        </p:nvSpPr>
        <p:spPr>
          <a:xfrm>
            <a:off x="4774642" y="2637284"/>
            <a:ext cx="4640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ource Sans Pro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Arial"/>
                <a:cs typeface="Arial"/>
                <a:sym typeface="Source Sans Pro"/>
              </a:rPr>
              <a:t>Questions from</a:t>
            </a:r>
            <a:b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Arial"/>
                <a:cs typeface="Arial"/>
                <a:sym typeface="Source Sans Pro"/>
              </a:rPr>
            </a:b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Arial"/>
                <a:cs typeface="Arial"/>
                <a:sym typeface="Source Sans Pro"/>
              </a:rPr>
              <a:t>the audience?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408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9EB4FA8-231F-45DB-9C20-28733BEDF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654" y="0"/>
            <a:ext cx="12206654" cy="6918251"/>
          </a:xfrm>
          <a:prstGeom prst="rect">
            <a:avLst/>
          </a:prstGeom>
        </p:spPr>
      </p:pic>
      <p:sp>
        <p:nvSpPr>
          <p:cNvPr id="4" name="Navy Overlay">
            <a:extLst>
              <a:ext uri="{FF2B5EF4-FFF2-40B4-BE49-F238E27FC236}">
                <a16:creationId xmlns:a16="http://schemas.microsoft.com/office/drawing/2014/main" id="{013FB399-F08A-44B6-9008-A75F862D319F}"/>
              </a:ext>
            </a:extLst>
          </p:cNvPr>
          <p:cNvSpPr/>
          <p:nvPr/>
        </p:nvSpPr>
        <p:spPr>
          <a:xfrm>
            <a:off x="-14654" y="0"/>
            <a:ext cx="12221308" cy="6918250"/>
          </a:xfrm>
          <a:prstGeom prst="rect">
            <a:avLst/>
          </a:prstGeom>
          <a:solidFill>
            <a:srgbClr val="03357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317;p49">
            <a:extLst>
              <a:ext uri="{FF2B5EF4-FFF2-40B4-BE49-F238E27FC236}">
                <a16:creationId xmlns:a16="http://schemas.microsoft.com/office/drawing/2014/main" id="{A8AC5BB5-9060-4D3A-9B0A-4212E5849E32}"/>
              </a:ext>
            </a:extLst>
          </p:cNvPr>
          <p:cNvSpPr txBox="1"/>
          <p:nvPr/>
        </p:nvSpPr>
        <p:spPr>
          <a:xfrm>
            <a:off x="3358316" y="2251280"/>
            <a:ext cx="5460713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ource Sans Pr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Closing Remarks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reen line">
            <a:extLst>
              <a:ext uri="{FF2B5EF4-FFF2-40B4-BE49-F238E27FC236}">
                <a16:creationId xmlns:a16="http://schemas.microsoft.com/office/drawing/2014/main" id="{46C7FE2B-FB27-467B-967C-E3472980A863}"/>
              </a:ext>
            </a:extLst>
          </p:cNvPr>
          <p:cNvSpPr/>
          <p:nvPr/>
        </p:nvSpPr>
        <p:spPr>
          <a:xfrm>
            <a:off x="3258880" y="3413406"/>
            <a:ext cx="5835285" cy="58124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F3EF6E-AB74-415C-B1F2-B9DDE3BDFFE5}"/>
              </a:ext>
            </a:extLst>
          </p:cNvPr>
          <p:cNvGrpSpPr/>
          <p:nvPr/>
        </p:nvGrpSpPr>
        <p:grpSpPr>
          <a:xfrm>
            <a:off x="2989393" y="3702156"/>
            <a:ext cx="6198559" cy="1376899"/>
            <a:chOff x="2990459" y="125370"/>
            <a:chExt cx="6198559" cy="13768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D38F5E-F35F-4522-92F0-9C637C4EC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4510" y="544150"/>
              <a:ext cx="1966999" cy="5393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FF204A-CA1E-4A46-82BC-B68799322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0459" y="125370"/>
              <a:ext cx="1966999" cy="137689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6AA0A3-AD9D-43BC-920A-B43FDD44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6039" y="549714"/>
              <a:ext cx="882979" cy="528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128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lag on a pole&#10;&#10;Description automatically generated with medium confidence">
            <a:extLst>
              <a:ext uri="{FF2B5EF4-FFF2-40B4-BE49-F238E27FC236}">
                <a16:creationId xmlns:a16="http://schemas.microsoft.com/office/drawing/2014/main" id="{8AE32568-74BE-4551-AB2F-D569CD9BE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11B81DD-BB20-4E3D-8707-3642BF26D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40229" cy="6858000"/>
          </a:xfrm>
          <a:prstGeom prst="rect">
            <a:avLst/>
          </a:prstGeom>
        </p:spPr>
      </p:pic>
      <p:sp>
        <p:nvSpPr>
          <p:cNvPr id="5" name="Google Shape;680;p31">
            <a:extLst>
              <a:ext uri="{FF2B5EF4-FFF2-40B4-BE49-F238E27FC236}">
                <a16:creationId xmlns:a16="http://schemas.microsoft.com/office/drawing/2014/main" id="{F2413345-034C-48B2-B30D-26499A4E5945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81;p31">
            <a:extLst>
              <a:ext uri="{FF2B5EF4-FFF2-40B4-BE49-F238E27FC236}">
                <a16:creationId xmlns:a16="http://schemas.microsoft.com/office/drawing/2014/main" id="{CFDD1676-2B5F-484C-A6A2-98F2E5E4F7C7}"/>
              </a:ext>
            </a:extLst>
          </p:cNvPr>
          <p:cNvSpPr/>
          <p:nvPr/>
        </p:nvSpPr>
        <p:spPr>
          <a:xfrm>
            <a:off x="2" y="478717"/>
            <a:ext cx="3877054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83;p31">
            <a:extLst>
              <a:ext uri="{FF2B5EF4-FFF2-40B4-BE49-F238E27FC236}">
                <a16:creationId xmlns:a16="http://schemas.microsoft.com/office/drawing/2014/main" id="{6A102B3F-AAFE-490E-912B-178A6F3BBC7E}"/>
              </a:ext>
            </a:extLst>
          </p:cNvPr>
          <p:cNvSpPr txBox="1">
            <a:spLocks/>
          </p:cNvSpPr>
          <p:nvPr/>
        </p:nvSpPr>
        <p:spPr>
          <a:xfrm>
            <a:off x="751761" y="826822"/>
            <a:ext cx="2809967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Who We 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BFDB8E-8403-4342-9864-0B6C6CE62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B7526B1-9F03-442A-9D70-32999ECDF661}"/>
              </a:ext>
            </a:extLst>
          </p:cNvPr>
          <p:cNvSpPr txBox="1">
            <a:spLocks/>
          </p:cNvSpPr>
          <p:nvPr/>
        </p:nvSpPr>
        <p:spPr bwMode="auto">
          <a:xfrm>
            <a:off x="5537037" y="3875156"/>
            <a:ext cx="5715341" cy="22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5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Our Mission: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Facilitate U.S. jobs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by supporting the growth of U.S. exports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Fills gaps and complements private-sector financing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Levels the playing field for U.S. companies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competing for global sales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6AC647-0FA5-4834-B83F-107524BD282C}"/>
              </a:ext>
            </a:extLst>
          </p:cNvPr>
          <p:cNvSpPr txBox="1"/>
          <p:nvPr/>
        </p:nvSpPr>
        <p:spPr>
          <a:xfrm>
            <a:off x="751760" y="2302256"/>
            <a:ext cx="90809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EXIM is a U.S. federal government agency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E99713-9644-4CED-98DC-84024D14EAE8}"/>
              </a:ext>
            </a:extLst>
          </p:cNvPr>
          <p:cNvSpPr txBox="1"/>
          <p:nvPr/>
        </p:nvSpPr>
        <p:spPr>
          <a:xfrm>
            <a:off x="1528166" y="3687702"/>
            <a:ext cx="3618588" cy="1983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Established in 1934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Headquartered in Washington, D.C.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12 Regional Offices nationwide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CD44E7B-4C4D-4848-B3C9-AF26ECBD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661" y="4576093"/>
            <a:ext cx="405857" cy="3865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1AC3AC4-5218-4AD1-8B49-372504C372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4300" y="5300366"/>
            <a:ext cx="481060" cy="30748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EE2048-9512-4849-A777-D243317BB253}"/>
              </a:ext>
            </a:extLst>
          </p:cNvPr>
          <p:cNvCxnSpPr>
            <a:cxnSpLocks/>
          </p:cNvCxnSpPr>
          <p:nvPr/>
        </p:nvCxnSpPr>
        <p:spPr>
          <a:xfrm flipH="1">
            <a:off x="854737" y="3333509"/>
            <a:ext cx="10517390" cy="46090"/>
          </a:xfrm>
          <a:prstGeom prst="line">
            <a:avLst/>
          </a:prstGeom>
          <a:ln w="19050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E47F1379-CD7C-4EA4-870A-3D310F0840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300" y="3811904"/>
            <a:ext cx="417383" cy="46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1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0;p31">
            <a:extLst>
              <a:ext uri="{FF2B5EF4-FFF2-40B4-BE49-F238E27FC236}">
                <a16:creationId xmlns:a16="http://schemas.microsoft.com/office/drawing/2014/main" id="{84EF8E06-B318-42C3-92A8-F4C265B54DC8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1B479-870A-42FC-834C-75772ECD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6" name="Google Shape;892;p42">
            <a:extLst>
              <a:ext uri="{FF2B5EF4-FFF2-40B4-BE49-F238E27FC236}">
                <a16:creationId xmlns:a16="http://schemas.microsoft.com/office/drawing/2014/main" id="{2047D7E7-B0A7-4E37-ACE8-CA38F3211062}"/>
              </a:ext>
            </a:extLst>
          </p:cNvPr>
          <p:cNvSpPr/>
          <p:nvPr/>
        </p:nvSpPr>
        <p:spPr>
          <a:xfrm>
            <a:off x="0" y="478716"/>
            <a:ext cx="5241908" cy="1741271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94;p42">
            <a:extLst>
              <a:ext uri="{FF2B5EF4-FFF2-40B4-BE49-F238E27FC236}">
                <a16:creationId xmlns:a16="http://schemas.microsoft.com/office/drawing/2014/main" id="{D1C5C713-479F-45D1-BB4D-6A18FDDE1BAB}"/>
              </a:ext>
            </a:extLst>
          </p:cNvPr>
          <p:cNvSpPr txBox="1"/>
          <p:nvPr/>
        </p:nvSpPr>
        <p:spPr>
          <a:xfrm>
            <a:off x="724328" y="709926"/>
            <a:ext cx="5608585" cy="118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How Can EXIM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Products Assist You?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573E1-9106-4B0D-8A03-371B4194B6AD}"/>
              </a:ext>
            </a:extLst>
          </p:cNvPr>
          <p:cNvSpPr txBox="1"/>
          <p:nvPr/>
        </p:nvSpPr>
        <p:spPr>
          <a:xfrm>
            <a:off x="751761" y="2604364"/>
            <a:ext cx="38055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You Need: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Funds to fulfill orders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Extension of credit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Risk protection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Access to capital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E951-7EC3-4B97-94D0-4BD865C5C2CA}"/>
              </a:ext>
            </a:extLst>
          </p:cNvPr>
          <p:cNvCxnSpPr>
            <a:cxnSpLocks/>
          </p:cNvCxnSpPr>
          <p:nvPr/>
        </p:nvCxnSpPr>
        <p:spPr>
          <a:xfrm flipH="1">
            <a:off x="837305" y="3811913"/>
            <a:ext cx="10517390" cy="46090"/>
          </a:xfrm>
          <a:prstGeom prst="line">
            <a:avLst/>
          </a:prstGeom>
          <a:ln w="19050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7043F8-5CEE-406B-8938-4CFE00E1EDAC}"/>
              </a:ext>
            </a:extLst>
          </p:cNvPr>
          <p:cNvSpPr txBox="1"/>
          <p:nvPr/>
        </p:nvSpPr>
        <p:spPr>
          <a:xfrm>
            <a:off x="7163156" y="2604364"/>
            <a:ext cx="40315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Our Solution: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Working Capital Loan Guarantee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Export Receivables Insurance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Open Sans" pitchFamily="34" charset="0"/>
            </a:endParaRPr>
          </a:p>
        </p:txBody>
      </p:sp>
      <p:sp>
        <p:nvSpPr>
          <p:cNvPr id="15" name="Google Shape;175;p42">
            <a:extLst>
              <a:ext uri="{FF2B5EF4-FFF2-40B4-BE49-F238E27FC236}">
                <a16:creationId xmlns:a16="http://schemas.microsoft.com/office/drawing/2014/main" id="{DE173A0B-384C-4D6D-96C0-11BF8B28D5DF}"/>
              </a:ext>
            </a:extLst>
          </p:cNvPr>
          <p:cNvSpPr/>
          <p:nvPr/>
        </p:nvSpPr>
        <p:spPr>
          <a:xfrm>
            <a:off x="6332913" y="2995997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5;p42">
            <a:extLst>
              <a:ext uri="{FF2B5EF4-FFF2-40B4-BE49-F238E27FC236}">
                <a16:creationId xmlns:a16="http://schemas.microsoft.com/office/drawing/2014/main" id="{07A6F1CB-C142-4E85-B2D4-FF9015CEFB7A}"/>
              </a:ext>
            </a:extLst>
          </p:cNvPr>
          <p:cNvSpPr/>
          <p:nvPr/>
        </p:nvSpPr>
        <p:spPr>
          <a:xfrm>
            <a:off x="6332969" y="4260762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ED167FB-2D15-E164-3A58-E50285777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3215" y="3133716"/>
            <a:ext cx="427910" cy="41453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3C53418-880D-4BD8-0C4C-C6FC670D6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8527" y="4439368"/>
            <a:ext cx="332169" cy="37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37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0;p31">
            <a:extLst>
              <a:ext uri="{FF2B5EF4-FFF2-40B4-BE49-F238E27FC236}">
                <a16:creationId xmlns:a16="http://schemas.microsoft.com/office/drawing/2014/main" id="{84EF8E06-B318-42C3-92A8-F4C265B54DC8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1B479-870A-42FC-834C-75772ECD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6" name="Google Shape;892;p42">
            <a:extLst>
              <a:ext uri="{FF2B5EF4-FFF2-40B4-BE49-F238E27FC236}">
                <a16:creationId xmlns:a16="http://schemas.microsoft.com/office/drawing/2014/main" id="{2047D7E7-B0A7-4E37-ACE8-CA38F3211062}"/>
              </a:ext>
            </a:extLst>
          </p:cNvPr>
          <p:cNvSpPr/>
          <p:nvPr/>
        </p:nvSpPr>
        <p:spPr>
          <a:xfrm>
            <a:off x="0" y="478716"/>
            <a:ext cx="5241908" cy="1741271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94;p42">
            <a:extLst>
              <a:ext uri="{FF2B5EF4-FFF2-40B4-BE49-F238E27FC236}">
                <a16:creationId xmlns:a16="http://schemas.microsoft.com/office/drawing/2014/main" id="{D1C5C713-479F-45D1-BB4D-6A18FDDE1BAB}"/>
              </a:ext>
            </a:extLst>
          </p:cNvPr>
          <p:cNvSpPr txBox="1"/>
          <p:nvPr/>
        </p:nvSpPr>
        <p:spPr>
          <a:xfrm>
            <a:off x="724328" y="709926"/>
            <a:ext cx="5608585" cy="118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How Can EXIM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Products Assist You?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573E1-9106-4B0D-8A03-371B4194B6AD}"/>
              </a:ext>
            </a:extLst>
          </p:cNvPr>
          <p:cNvSpPr txBox="1"/>
          <p:nvPr/>
        </p:nvSpPr>
        <p:spPr>
          <a:xfrm>
            <a:off x="751761" y="2604364"/>
            <a:ext cx="3805570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You Need: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Foreign Buyer Financing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Open San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On/Reshoring or Expanding Manufacturing Capacity in the 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E951-7EC3-4B97-94D0-4BD865C5C2CA}"/>
              </a:ext>
            </a:extLst>
          </p:cNvPr>
          <p:cNvCxnSpPr>
            <a:cxnSpLocks/>
          </p:cNvCxnSpPr>
          <p:nvPr/>
        </p:nvCxnSpPr>
        <p:spPr>
          <a:xfrm flipH="1">
            <a:off x="837305" y="4320218"/>
            <a:ext cx="10517390" cy="46090"/>
          </a:xfrm>
          <a:prstGeom prst="line">
            <a:avLst/>
          </a:prstGeom>
          <a:ln w="19050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7043F8-5CEE-406B-8938-4CFE00E1EDAC}"/>
              </a:ext>
            </a:extLst>
          </p:cNvPr>
          <p:cNvSpPr txBox="1"/>
          <p:nvPr/>
        </p:nvSpPr>
        <p:spPr>
          <a:xfrm>
            <a:off x="7191871" y="2604364"/>
            <a:ext cx="403158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Our Solution: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Medium and Long Term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Insurance and Loan Guarantee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Open Sans" pitchFamily="34" charset="0"/>
            </a:endParaRPr>
          </a:p>
        </p:txBody>
      </p:sp>
      <p:pic>
        <p:nvPicPr>
          <p:cNvPr id="10" name="Picture 4" descr="make more in America">
            <a:extLst>
              <a:ext uri="{FF2B5EF4-FFF2-40B4-BE49-F238E27FC236}">
                <a16:creationId xmlns:a16="http://schemas.microsoft.com/office/drawing/2014/main" id="{5DB73818-AB24-2CD6-C585-E3482BF2D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871" y="4557757"/>
            <a:ext cx="2355624" cy="108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425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D0458E1-68D1-4C3B-AC43-59883D814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6450E4-1A06-452C-B04A-AE71316085BA}"/>
              </a:ext>
            </a:extLst>
          </p:cNvPr>
          <p:cNvSpPr txBox="1">
            <a:spLocks/>
          </p:cNvSpPr>
          <p:nvPr/>
        </p:nvSpPr>
        <p:spPr bwMode="auto">
          <a:xfrm>
            <a:off x="571034" y="2475031"/>
            <a:ext cx="6241834" cy="34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67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In FY 2022: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88%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 of transactions supported small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54%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 of those transactions were &lt; $500,000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$1.5 billion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in total authorizations</a:t>
            </a:r>
          </a:p>
        </p:txBody>
      </p:sp>
      <p:sp>
        <p:nvSpPr>
          <p:cNvPr id="6" name="Google Shape;680;p31">
            <a:extLst>
              <a:ext uri="{FF2B5EF4-FFF2-40B4-BE49-F238E27FC236}">
                <a16:creationId xmlns:a16="http://schemas.microsoft.com/office/drawing/2014/main" id="{68261244-3CDB-4484-8C87-024BC6F417C5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FB125-85FB-4AFF-AF51-E5128887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3" name="Google Shape;166;p42">
            <a:extLst>
              <a:ext uri="{FF2B5EF4-FFF2-40B4-BE49-F238E27FC236}">
                <a16:creationId xmlns:a16="http://schemas.microsoft.com/office/drawing/2014/main" id="{072D4C78-1A46-4C36-BE64-4A39620821EC}"/>
              </a:ext>
            </a:extLst>
          </p:cNvPr>
          <p:cNvSpPr/>
          <p:nvPr/>
        </p:nvSpPr>
        <p:spPr>
          <a:xfrm>
            <a:off x="-1" y="478717"/>
            <a:ext cx="6812869" cy="14223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8;p42">
            <a:extLst>
              <a:ext uri="{FF2B5EF4-FFF2-40B4-BE49-F238E27FC236}">
                <a16:creationId xmlns:a16="http://schemas.microsoft.com/office/drawing/2014/main" id="{39E2C028-948E-4C94-9A7D-2FB2F84EBBFC}"/>
              </a:ext>
            </a:extLst>
          </p:cNvPr>
          <p:cNvSpPr txBox="1">
            <a:spLocks/>
          </p:cNvSpPr>
          <p:nvPr/>
        </p:nvSpPr>
        <p:spPr>
          <a:xfrm>
            <a:off x="735087" y="507945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WE 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Google Shape;171;p42">
            <a:extLst>
              <a:ext uri="{FF2B5EF4-FFF2-40B4-BE49-F238E27FC236}">
                <a16:creationId xmlns:a16="http://schemas.microsoft.com/office/drawing/2014/main" id="{DEAA7116-8AD2-4E85-8F77-A3CF833D9BE3}"/>
              </a:ext>
            </a:extLst>
          </p:cNvPr>
          <p:cNvSpPr txBox="1"/>
          <p:nvPr/>
        </p:nvSpPr>
        <p:spPr>
          <a:xfrm>
            <a:off x="724328" y="1039931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Small Business Focused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686;p31">
            <a:extLst>
              <a:ext uri="{FF2B5EF4-FFF2-40B4-BE49-F238E27FC236}">
                <a16:creationId xmlns:a16="http://schemas.microsoft.com/office/drawing/2014/main" id="{F90D5F31-DF3C-480D-8EEA-958A945D40B4}"/>
              </a:ext>
            </a:extLst>
          </p:cNvPr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8454" y="2006793"/>
            <a:ext cx="3554771" cy="3554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09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C7C8EA25-EEA0-471C-8D20-87AEDAAADF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726581-A67A-46F3-9D06-0EE80A8A1F65}"/>
              </a:ext>
            </a:extLst>
          </p:cNvPr>
          <p:cNvSpPr/>
          <p:nvPr/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007DB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5968ED-7014-4F69-9378-DDA43AF94D81}"/>
              </a:ext>
            </a:extLst>
          </p:cNvPr>
          <p:cNvSpPr/>
          <p:nvPr/>
        </p:nvSpPr>
        <p:spPr>
          <a:xfrm>
            <a:off x="8329993" y="2318943"/>
            <a:ext cx="2999800" cy="2999800"/>
          </a:xfrm>
          <a:prstGeom prst="rect">
            <a:avLst/>
          </a:prstGeom>
          <a:solidFill>
            <a:srgbClr val="03357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7E7D7-7680-4AA3-B23B-E8421672CFCB}"/>
              </a:ext>
            </a:extLst>
          </p:cNvPr>
          <p:cNvSpPr/>
          <p:nvPr/>
        </p:nvSpPr>
        <p:spPr>
          <a:xfrm>
            <a:off x="822962" y="2318943"/>
            <a:ext cx="2999800" cy="2999800"/>
          </a:xfrm>
          <a:prstGeom prst="rect">
            <a:avLst/>
          </a:prstGeom>
          <a:solidFill>
            <a:srgbClr val="03357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880;p41">
            <a:extLst>
              <a:ext uri="{FF2B5EF4-FFF2-40B4-BE49-F238E27FC236}">
                <a16:creationId xmlns:a16="http://schemas.microsoft.com/office/drawing/2014/main" id="{DA4B97D9-DD2B-43B5-B18E-139A1637BCF7}"/>
              </a:ext>
            </a:extLst>
          </p:cNvPr>
          <p:cNvSpPr txBox="1"/>
          <p:nvPr/>
        </p:nvSpPr>
        <p:spPr>
          <a:xfrm>
            <a:off x="0" y="1025828"/>
            <a:ext cx="12191999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Minority &amp; Women-Owned Business Outreach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A0E44-573A-49ED-BED5-0C1D25EA0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85A39-AA91-4FC1-A959-04E14CDDE4E4}"/>
              </a:ext>
            </a:extLst>
          </p:cNvPr>
          <p:cNvSpPr txBox="1"/>
          <p:nvPr/>
        </p:nvSpPr>
        <p:spPr>
          <a:xfrm>
            <a:off x="862207" y="2754701"/>
            <a:ext cx="2921000" cy="212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166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outreach and education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events engaging minority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and women-owned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businesses in FY2022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9B40E2-B3EC-4C5E-A8F6-475D9A2E4911}"/>
              </a:ext>
            </a:extLst>
          </p:cNvPr>
          <p:cNvSpPr txBox="1"/>
          <p:nvPr/>
        </p:nvSpPr>
        <p:spPr>
          <a:xfrm>
            <a:off x="8408793" y="2754701"/>
            <a:ext cx="2921000" cy="2079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$347.4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million in support of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minority and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women-owned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businesses in FY2022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545AC6-1D03-4AE5-8C0A-A41731DF1DC9}"/>
              </a:ext>
            </a:extLst>
          </p:cNvPr>
          <p:cNvSpPr txBox="1">
            <a:spLocks/>
          </p:cNvSpPr>
          <p:nvPr/>
        </p:nvSpPr>
        <p:spPr bwMode="auto">
          <a:xfrm>
            <a:off x="4071970" y="2437990"/>
            <a:ext cx="4008815" cy="276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Audiences Served Include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MS PGothic" pitchFamily="34" charset="-128"/>
              <a:cs typeface="Open Sans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Minorities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Women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Veterans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Owners with Disabilities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MS PGothic" pitchFamily="34" charset="-128"/>
              <a:cs typeface="Open Sans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Native American Indians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Rural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LGBTQIA Community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Underserved Business Community</a:t>
            </a:r>
          </a:p>
        </p:txBody>
      </p:sp>
    </p:spTree>
    <p:extLst>
      <p:ext uri="{BB962C8B-B14F-4D97-AF65-F5344CB8AC3E}">
        <p14:creationId xmlns:p14="http://schemas.microsoft.com/office/powerpoint/2010/main" val="184090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B26102-18C9-4009-BE50-B2248D9C8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503E18-4B93-4597-B6BC-46F406480F52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DB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879;p41">
            <a:extLst>
              <a:ext uri="{FF2B5EF4-FFF2-40B4-BE49-F238E27FC236}">
                <a16:creationId xmlns:a16="http://schemas.microsoft.com/office/drawing/2014/main" id="{087DDE00-C964-48A6-BCB4-5B2258C6777F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WHAT IS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80;p41">
            <a:extLst>
              <a:ext uri="{FF2B5EF4-FFF2-40B4-BE49-F238E27FC236}">
                <a16:creationId xmlns:a16="http://schemas.microsoft.com/office/drawing/2014/main" id="{6A7AF7BC-575A-4D04-A3A2-F40797DF5D53}"/>
              </a:ext>
            </a:extLst>
          </p:cNvPr>
          <p:cNvSpPr txBox="1"/>
          <p:nvPr/>
        </p:nvSpPr>
        <p:spPr>
          <a:xfrm>
            <a:off x="3205508" y="1025828"/>
            <a:ext cx="5989648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Export Credit Insurance?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175;p42">
            <a:extLst>
              <a:ext uri="{FF2B5EF4-FFF2-40B4-BE49-F238E27FC236}">
                <a16:creationId xmlns:a16="http://schemas.microsoft.com/office/drawing/2014/main" id="{3122460E-335E-40D9-B0A0-250FF0C391DD}"/>
              </a:ext>
            </a:extLst>
          </p:cNvPr>
          <p:cNvSpPr/>
          <p:nvPr/>
        </p:nvSpPr>
        <p:spPr>
          <a:xfrm>
            <a:off x="2985056" y="2516793"/>
            <a:ext cx="683400" cy="683400"/>
          </a:xfrm>
          <a:prstGeom prst="ellipse">
            <a:avLst/>
          </a:prstGeom>
          <a:solidFill>
            <a:srgbClr val="75C8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799C8-A979-43D0-B9A3-5CD69EFFAE6B}"/>
              </a:ext>
            </a:extLst>
          </p:cNvPr>
          <p:cNvSpPr txBox="1"/>
          <p:nvPr/>
        </p:nvSpPr>
        <p:spPr>
          <a:xfrm>
            <a:off x="3917755" y="2419469"/>
            <a:ext cx="7109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An insurance policy covering receivables generated from export sales that protects against nonpayment by international buyers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5D2D2-DCE6-49E0-A13F-A6856485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CB4932A-3CFA-4A26-B399-355FF526B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2783" y="2644520"/>
            <a:ext cx="427945" cy="4279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B96EE0-11B2-473E-BC8A-96932116BF95}"/>
              </a:ext>
            </a:extLst>
          </p:cNvPr>
          <p:cNvSpPr txBox="1"/>
          <p:nvPr/>
        </p:nvSpPr>
        <p:spPr>
          <a:xfrm>
            <a:off x="1101403" y="2516793"/>
            <a:ext cx="1906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Export Credit Insurance is…</a:t>
            </a:r>
          </a:p>
        </p:txBody>
      </p:sp>
      <p:sp>
        <p:nvSpPr>
          <p:cNvPr id="21" name="Google Shape;175;p42">
            <a:extLst>
              <a:ext uri="{FF2B5EF4-FFF2-40B4-BE49-F238E27FC236}">
                <a16:creationId xmlns:a16="http://schemas.microsoft.com/office/drawing/2014/main" id="{39FDA432-F650-43E9-A447-44A858C31CCC}"/>
              </a:ext>
            </a:extLst>
          </p:cNvPr>
          <p:cNvSpPr/>
          <p:nvPr/>
        </p:nvSpPr>
        <p:spPr>
          <a:xfrm>
            <a:off x="3007914" y="3978702"/>
            <a:ext cx="683400" cy="683400"/>
          </a:xfrm>
          <a:prstGeom prst="ellipse">
            <a:avLst/>
          </a:prstGeom>
          <a:solidFill>
            <a:srgbClr val="75C8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20D151-DD85-4B04-8E1E-5A60BF46DCDC}"/>
              </a:ext>
            </a:extLst>
          </p:cNvPr>
          <p:cNvSpPr txBox="1"/>
          <p:nvPr/>
        </p:nvSpPr>
        <p:spPr>
          <a:xfrm>
            <a:off x="3878596" y="3867283"/>
            <a:ext cx="6927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Be competitive with open account credit terms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F14776-5D42-49C8-BDF6-97624EDEB176}"/>
              </a:ext>
            </a:extLst>
          </p:cNvPr>
          <p:cNvSpPr txBox="1"/>
          <p:nvPr/>
        </p:nvSpPr>
        <p:spPr>
          <a:xfrm>
            <a:off x="3878596" y="4320402"/>
            <a:ext cx="6927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Use insured </a:t>
            </a:r>
            <a:r>
              <a:rPr lang="en-US" sz="2000" b="1" dirty="0">
                <a:solidFill>
                  <a:prstClr val="white"/>
                </a:solidFill>
                <a:latin typeface="Source Sans Pro" panose="020B0503030403020204" pitchFamily="34" charset="0"/>
              </a:rPr>
              <a:t>receivables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from export sales as collateral to obtain working capital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DEADABE-2CF9-4246-9375-F8CA009E7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4896" y="4106429"/>
            <a:ext cx="427945" cy="4279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815FE3-885C-432E-920A-D52E462E0488}"/>
              </a:ext>
            </a:extLst>
          </p:cNvPr>
          <p:cNvSpPr txBox="1"/>
          <p:nvPr/>
        </p:nvSpPr>
        <p:spPr>
          <a:xfrm>
            <a:off x="1099912" y="3861074"/>
            <a:ext cx="1906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Export Credit Insurance enables you to…</a:t>
            </a:r>
          </a:p>
        </p:txBody>
      </p:sp>
    </p:spTree>
    <p:extLst>
      <p:ext uri="{BB962C8B-B14F-4D97-AF65-F5344CB8AC3E}">
        <p14:creationId xmlns:p14="http://schemas.microsoft.com/office/powerpoint/2010/main" val="3669173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ship on the water&#10;&#10;Description automatically generated with low confidence">
            <a:extLst>
              <a:ext uri="{FF2B5EF4-FFF2-40B4-BE49-F238E27FC236}">
                <a16:creationId xmlns:a16="http://schemas.microsoft.com/office/drawing/2014/main" id="{6D076700-23BC-4F28-8F4E-5BBD6AC1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748" cy="6857998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51307DF-4B39-4734-8FAB-3E58CDE95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DE96F-682C-4833-B509-4C40CB0C8344}"/>
              </a:ext>
            </a:extLst>
          </p:cNvPr>
          <p:cNvSpPr txBox="1">
            <a:spLocks/>
          </p:cNvSpPr>
          <p:nvPr/>
        </p:nvSpPr>
        <p:spPr bwMode="auto">
          <a:xfrm>
            <a:off x="571034" y="2120216"/>
            <a:ext cx="7817790" cy="34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altLang="en-US" sz="2200" b="1" dirty="0">
                <a:latin typeface="Source Sans Pro" panose="020B0503030403020204" pitchFamily="34" charset="0"/>
                <a:cs typeface="Open Sans" pitchFamily="34" charset="0"/>
              </a:rPr>
              <a:t>Benefits: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Sales Tool</a:t>
            </a:r>
            <a:b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Allows exporter to offer competitive credit terms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to international buyers, generally up to 180 days,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some products may qualify for 360-day terms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Risk Protection</a:t>
            </a:r>
            <a:b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Protects against buyer nonpayment due to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commercial and political risks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Financing Aid</a:t>
            </a:r>
            <a:b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Obtain financing – insured export receivables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may be added to your borrowing base by assignment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of policy proceeds (claim payments) to a lender</a:t>
            </a:r>
          </a:p>
        </p:txBody>
      </p:sp>
      <p:sp>
        <p:nvSpPr>
          <p:cNvPr id="4" name="Google Shape;680;p31">
            <a:extLst>
              <a:ext uri="{FF2B5EF4-FFF2-40B4-BE49-F238E27FC236}">
                <a16:creationId xmlns:a16="http://schemas.microsoft.com/office/drawing/2014/main" id="{B323333F-B8B4-4B18-83C1-3C06C77CBC59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7F089-2A5B-4A58-841C-11B24A6FA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Google Shape;681;p31">
            <a:extLst>
              <a:ext uri="{FF2B5EF4-FFF2-40B4-BE49-F238E27FC236}">
                <a16:creationId xmlns:a16="http://schemas.microsoft.com/office/drawing/2014/main" id="{9FDF55B1-E5FD-429F-9214-47E8B9CE51AF}"/>
              </a:ext>
            </a:extLst>
          </p:cNvPr>
          <p:cNvSpPr/>
          <p:nvPr/>
        </p:nvSpPr>
        <p:spPr>
          <a:xfrm>
            <a:off x="1" y="478717"/>
            <a:ext cx="5688417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83;p31">
            <a:extLst>
              <a:ext uri="{FF2B5EF4-FFF2-40B4-BE49-F238E27FC236}">
                <a16:creationId xmlns:a16="http://schemas.microsoft.com/office/drawing/2014/main" id="{0E61F51F-9E7E-4E1A-913A-EA0EA347780A}"/>
              </a:ext>
            </a:extLst>
          </p:cNvPr>
          <p:cNvSpPr txBox="1">
            <a:spLocks/>
          </p:cNvSpPr>
          <p:nvPr/>
        </p:nvSpPr>
        <p:spPr>
          <a:xfrm>
            <a:off x="751761" y="826822"/>
            <a:ext cx="4521988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200"/>
              <a:buFont typeface="Source Sans Pro"/>
              <a:buNone/>
            </a:pPr>
            <a:r>
              <a:rPr lang="en-US" sz="3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Export Credit Insurance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42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43BFBA-6844-4B82-993B-C1760EE682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93FE94-A069-44D5-BA92-3BCCEDCB8BB6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DB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879;p41">
            <a:extLst>
              <a:ext uri="{FF2B5EF4-FFF2-40B4-BE49-F238E27FC236}">
                <a16:creationId xmlns:a16="http://schemas.microsoft.com/office/drawing/2014/main" id="{FD1B1C37-23BD-49D0-9814-91271ED6A19B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ource Sans Pro"/>
              <a:buNone/>
            </a:pPr>
            <a:endParaRPr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FE291-4B22-425C-B829-893036CD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2" name="Google Shape;879;p41">
            <a:extLst>
              <a:ext uri="{FF2B5EF4-FFF2-40B4-BE49-F238E27FC236}">
                <a16:creationId xmlns:a16="http://schemas.microsoft.com/office/drawing/2014/main" id="{53D44834-C8F5-FC00-6D7B-88DB700C7642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WHAT IS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880;p41">
            <a:extLst>
              <a:ext uri="{FF2B5EF4-FFF2-40B4-BE49-F238E27FC236}">
                <a16:creationId xmlns:a16="http://schemas.microsoft.com/office/drawing/2014/main" id="{AEB85F67-D721-0F02-123E-9BA7229EFC95}"/>
              </a:ext>
            </a:extLst>
          </p:cNvPr>
          <p:cNvSpPr txBox="1"/>
          <p:nvPr/>
        </p:nvSpPr>
        <p:spPr>
          <a:xfrm>
            <a:off x="1841964" y="1025828"/>
            <a:ext cx="8508072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Working Capital Loan Guarantee?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175;p42">
            <a:extLst>
              <a:ext uri="{FF2B5EF4-FFF2-40B4-BE49-F238E27FC236}">
                <a16:creationId xmlns:a16="http://schemas.microsoft.com/office/drawing/2014/main" id="{08312A06-9136-7CE4-6885-A409382B8978}"/>
              </a:ext>
            </a:extLst>
          </p:cNvPr>
          <p:cNvSpPr/>
          <p:nvPr/>
        </p:nvSpPr>
        <p:spPr>
          <a:xfrm>
            <a:off x="2985056" y="2516793"/>
            <a:ext cx="683400" cy="683400"/>
          </a:xfrm>
          <a:prstGeom prst="ellipse">
            <a:avLst/>
          </a:prstGeom>
          <a:solidFill>
            <a:srgbClr val="75C8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B9717-D702-319C-88CA-560EAA356B62}"/>
              </a:ext>
            </a:extLst>
          </p:cNvPr>
          <p:cNvSpPr txBox="1"/>
          <p:nvPr/>
        </p:nvSpPr>
        <p:spPr>
          <a:xfrm>
            <a:off x="3917755" y="2517153"/>
            <a:ext cx="7109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 guarantee to a commercial lender that makes a loan to an exporter to purchase or manufacture U.S. goods for export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72E916B-02FF-9249-28C6-8E25F6F74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2783" y="2644520"/>
            <a:ext cx="427945" cy="4279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74650C-F005-E41E-80F3-16C8AA441128}"/>
              </a:ext>
            </a:extLst>
          </p:cNvPr>
          <p:cNvSpPr txBox="1"/>
          <p:nvPr/>
        </p:nvSpPr>
        <p:spPr>
          <a:xfrm>
            <a:off x="671333" y="2516793"/>
            <a:ext cx="2336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Working Capital Loan Guarantee is…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33FCE1-9151-ED28-BFFD-4269AA704E08}"/>
              </a:ext>
            </a:extLst>
          </p:cNvPr>
          <p:cNvSpPr txBox="1"/>
          <p:nvPr/>
        </p:nvSpPr>
        <p:spPr>
          <a:xfrm>
            <a:off x="3878596" y="3867283"/>
            <a:ext cx="6927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Exporters to unlock cash flow to fulfill sales orders and take on new business abroad.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D2F4B3-20DD-9F6A-6E0E-038ADF8AF0DD}"/>
              </a:ext>
            </a:extLst>
          </p:cNvPr>
          <p:cNvSpPr txBox="1"/>
          <p:nvPr/>
        </p:nvSpPr>
        <p:spPr>
          <a:xfrm>
            <a:off x="3878596" y="4628177"/>
            <a:ext cx="6927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Exporters can borrow more with the same collateral, secure performance and bid bonds necessary to win projects, and increase their global competitiveness.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FF09AD-1C27-4034-149C-11DAE01DCD87}"/>
              </a:ext>
            </a:extLst>
          </p:cNvPr>
          <p:cNvGrpSpPr/>
          <p:nvPr/>
        </p:nvGrpSpPr>
        <p:grpSpPr>
          <a:xfrm>
            <a:off x="3007914" y="4387538"/>
            <a:ext cx="683400" cy="683400"/>
            <a:chOff x="3007914" y="4072505"/>
            <a:chExt cx="683400" cy="683400"/>
          </a:xfrm>
        </p:grpSpPr>
        <p:sp>
          <p:nvSpPr>
            <p:cNvPr id="19" name="Google Shape;175;p42">
              <a:extLst>
                <a:ext uri="{FF2B5EF4-FFF2-40B4-BE49-F238E27FC236}">
                  <a16:creationId xmlns:a16="http://schemas.microsoft.com/office/drawing/2014/main" id="{51AA1E1C-7AF8-A7F7-E9CB-7C2DC360FABF}"/>
                </a:ext>
              </a:extLst>
            </p:cNvPr>
            <p:cNvSpPr/>
            <p:nvPr/>
          </p:nvSpPr>
          <p:spPr>
            <a:xfrm>
              <a:off x="3007914" y="4072505"/>
              <a:ext cx="683400" cy="683400"/>
            </a:xfrm>
            <a:prstGeom prst="ellipse">
              <a:avLst/>
            </a:prstGeom>
            <a:solidFill>
              <a:srgbClr val="75C8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689DFAC-E71B-2357-5F73-64A333AE7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34896" y="4200232"/>
              <a:ext cx="427945" cy="42794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56E2FF-A68A-5BB1-3F03-CD537D7F5788}"/>
              </a:ext>
            </a:extLst>
          </p:cNvPr>
          <p:cNvSpPr txBox="1"/>
          <p:nvPr/>
        </p:nvSpPr>
        <p:spPr>
          <a:xfrm>
            <a:off x="669842" y="4221407"/>
            <a:ext cx="233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Working Capital Loan Guarantee enables you to…</a:t>
            </a:r>
          </a:p>
        </p:txBody>
      </p:sp>
    </p:spTree>
    <p:extLst>
      <p:ext uri="{BB962C8B-B14F-4D97-AF65-F5344CB8AC3E}">
        <p14:creationId xmlns:p14="http://schemas.microsoft.com/office/powerpoint/2010/main" val="1921526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 Template EXIM 2016 Final White Backgroun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900</Words>
  <Application>Microsoft Office PowerPoint</Application>
  <PresentationFormat>Widescreen</PresentationFormat>
  <Paragraphs>112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AppleSymbols</vt:lpstr>
      <vt:lpstr>Arial</vt:lpstr>
      <vt:lpstr>Calibri</vt:lpstr>
      <vt:lpstr>Calibri Light</vt:lpstr>
      <vt:lpstr>Courier New</vt:lpstr>
      <vt:lpstr>Open Sans</vt:lpstr>
      <vt:lpstr>Source Sans Pro</vt:lpstr>
      <vt:lpstr>Source Sans Pro Light</vt:lpstr>
      <vt:lpstr>Office Theme</vt:lpstr>
      <vt:lpstr>PPT Template EXIM 2016 Final White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Min Presentation Version</dc:title>
  <dc:creator>Eugene Uhm</dc:creator>
  <cp:lastModifiedBy>Eugene Uhm</cp:lastModifiedBy>
  <cp:revision>5</cp:revision>
  <dcterms:created xsi:type="dcterms:W3CDTF">2022-10-25T11:26:22Z</dcterms:created>
  <dcterms:modified xsi:type="dcterms:W3CDTF">2023-05-09T15:09:15Z</dcterms:modified>
</cp:coreProperties>
</file>